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ink/ink4.xml" ContentType="application/inkml+xml"/>
  <Override PartName="/ppt/notesSlides/notesSlide3.xml" ContentType="application/vnd.openxmlformats-officedocument.presentationml.notesSlide+xml"/>
  <Override PartName="/ppt/ink/ink5.xml" ContentType="application/inkml+xml"/>
  <Override PartName="/ppt/ink/ink6.xml" ContentType="application/inkml+xml"/>
  <Override PartName="/ppt/notesSlides/notesSlide4.xml" ContentType="application/vnd.openxmlformats-officedocument.presentationml.notesSlide+xml"/>
  <Override PartName="/ppt/ink/ink7.xml" ContentType="application/inkml+xml"/>
  <Override PartName="/ppt/ink/ink8.xml" ContentType="application/inkml+xml"/>
  <Override PartName="/ppt/notesSlides/notesSlide5.xml" ContentType="application/vnd.openxmlformats-officedocument.presentationml.notesSlide+xml"/>
  <Override PartName="/ppt/ink/ink9.xml" ContentType="application/inkml+xml"/>
  <Override PartName="/ppt/ink/ink10.xml" ContentType="application/inkml+xml"/>
  <Override PartName="/ppt/notesSlides/notesSlide6.xml" ContentType="application/vnd.openxmlformats-officedocument.presentationml.notesSlide+xml"/>
  <Override PartName="/ppt/ink/ink11.xml" ContentType="application/inkml+xml"/>
  <Override PartName="/ppt/ink/ink12.xml" ContentType="application/inkml+xml"/>
  <Override PartName="/ppt/notesSlides/notesSlide7.xml" ContentType="application/vnd.openxmlformats-officedocument.presentationml.notesSlide+xml"/>
  <Override PartName="/ppt/ink/ink13.xml" ContentType="application/inkml+xml"/>
  <Override PartName="/ppt/ink/ink14.xml" ContentType="application/inkml+xml"/>
  <Override PartName="/ppt/notesSlides/notesSlide8.xml" ContentType="application/vnd.openxmlformats-officedocument.presentationml.notesSlide+xml"/>
  <Override PartName="/ppt/ink/ink15.xml" ContentType="application/inkml+xml"/>
  <Override PartName="/ppt/ink/ink16.xml" ContentType="application/inkml+xml"/>
  <Override PartName="/ppt/notesSlides/notesSlide9.xml" ContentType="application/vnd.openxmlformats-officedocument.presentationml.notesSlide+xml"/>
  <Override PartName="/ppt/ink/ink17.xml" ContentType="application/inkml+xml"/>
  <Override PartName="/ppt/ink/ink18.xml" ContentType="application/inkml+xml"/>
  <Override PartName="/ppt/notesSlides/notesSlide10.xml" ContentType="application/vnd.openxmlformats-officedocument.presentationml.notesSlide+xml"/>
  <Override PartName="/ppt/ink/ink19.xml" ContentType="application/inkml+xml"/>
  <Override PartName="/ppt/ink/ink20.xml" ContentType="application/inkml+xml"/>
  <Override PartName="/ppt/notesSlides/notesSlide11.xml" ContentType="application/vnd.openxmlformats-officedocument.presentationml.notesSlide+xml"/>
  <Override PartName="/ppt/ink/ink21.xml" ContentType="application/inkml+xml"/>
  <Override PartName="/ppt/ink/ink22.xml" ContentType="application/inkml+xml"/>
  <Override PartName="/ppt/notesSlides/notesSlide12.xml" ContentType="application/vnd.openxmlformats-officedocument.presentationml.notesSlide+xml"/>
  <Override PartName="/ppt/ink/ink23.xml" ContentType="application/inkml+xml"/>
  <Override PartName="/ppt/ink/ink24.xml" ContentType="application/inkml+xml"/>
  <Override PartName="/ppt/notesSlides/notesSlide13.xml" ContentType="application/vnd.openxmlformats-officedocument.presentationml.notesSlide+xml"/>
  <Override PartName="/ppt/ink/ink25.xml" ContentType="application/inkml+xml"/>
  <Override PartName="/ppt/ink/ink26.xml" ContentType="application/inkml+xml"/>
  <Override PartName="/ppt/notesSlides/notesSlide14.xml" ContentType="application/vnd.openxmlformats-officedocument.presentationml.notesSlide+xml"/>
  <Override PartName="/ppt/ink/ink27.xml" ContentType="application/inkml+xml"/>
  <Override PartName="/ppt/ink/ink28.xml" ContentType="application/inkml+xml"/>
  <Override PartName="/ppt/notesSlides/notesSlide15.xml" ContentType="application/vnd.openxmlformats-officedocument.presentationml.notesSlide+xml"/>
  <Override PartName="/ppt/ink/ink29.xml" ContentType="application/inkml+xml"/>
  <Override PartName="/ppt/ink/ink30.xml" ContentType="application/inkml+xml"/>
  <Override PartName="/ppt/notesSlides/notesSlide16.xml" ContentType="application/vnd.openxmlformats-officedocument.presentationml.notesSlide+xml"/>
  <Override PartName="/ppt/ink/ink31.xml" ContentType="application/inkml+xml"/>
  <Override PartName="/ppt/ink/ink32.xml" ContentType="application/inkml+xml"/>
  <Override PartName="/ppt/notesSlides/notesSlide17.xml" ContentType="application/vnd.openxmlformats-officedocument.presentationml.notesSlide+xml"/>
  <Override PartName="/ppt/ink/ink33.xml" ContentType="application/inkml+xml"/>
  <Override PartName="/ppt/ink/ink34.xml" ContentType="application/inkml+xml"/>
  <Override PartName="/ppt/notesSlides/notesSlide18.xml" ContentType="application/vnd.openxmlformats-officedocument.presentationml.notesSlide+xml"/>
  <Override PartName="/ppt/ink/ink35.xml" ContentType="application/inkml+xml"/>
  <Override PartName="/ppt/ink/ink36.xml" ContentType="application/inkml+xml"/>
  <Override PartName="/ppt/notesSlides/notesSlide19.xml" ContentType="application/vnd.openxmlformats-officedocument.presentationml.notesSlide+xml"/>
  <Override PartName="/ppt/ink/ink37.xml" ContentType="application/inkml+xml"/>
  <Override PartName="/ppt/ink/ink38.xml" ContentType="application/inkml+xml"/>
  <Override PartName="/ppt/notesSlides/notesSlide20.xml" ContentType="application/vnd.openxmlformats-officedocument.presentationml.notesSlide+xml"/>
  <Override PartName="/ppt/ink/ink39.xml" ContentType="application/inkml+xml"/>
  <Override PartName="/ppt/ink/ink40.xml" ContentType="application/inkml+xml"/>
  <Override PartName="/ppt/notesSlides/notesSlide21.xml" ContentType="application/vnd.openxmlformats-officedocument.presentationml.notesSlide+xml"/>
  <Override PartName="/ppt/ink/ink41.xml" ContentType="application/inkml+xml"/>
  <Override PartName="/ppt/ink/ink42.xml" ContentType="application/inkml+xml"/>
  <Override PartName="/ppt/notesSlides/notesSlide22.xml" ContentType="application/vnd.openxmlformats-officedocument.presentationml.notesSlide+xml"/>
  <Override PartName="/ppt/ink/ink43.xml" ContentType="application/inkml+xml"/>
  <Override PartName="/ppt/ink/ink44.xml" ContentType="application/inkml+xml"/>
  <Override PartName="/ppt/notesSlides/notesSlide23.xml" ContentType="application/vnd.openxmlformats-officedocument.presentationml.notesSlide+xml"/>
  <Override PartName="/ppt/ink/ink45.xml" ContentType="application/inkml+xml"/>
  <Override PartName="/ppt/ink/ink46.xml" ContentType="application/inkml+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0"/>
  </p:notesMasterIdLst>
  <p:sldIdLst>
    <p:sldId id="256" r:id="rId5"/>
    <p:sldId id="283" r:id="rId6"/>
    <p:sldId id="302" r:id="rId7"/>
    <p:sldId id="299" r:id="rId8"/>
    <p:sldId id="291" r:id="rId9"/>
    <p:sldId id="308" r:id="rId10"/>
    <p:sldId id="284" r:id="rId11"/>
    <p:sldId id="309" r:id="rId12"/>
    <p:sldId id="290" r:id="rId13"/>
    <p:sldId id="285" r:id="rId14"/>
    <p:sldId id="310" r:id="rId15"/>
    <p:sldId id="300" r:id="rId16"/>
    <p:sldId id="311" r:id="rId17"/>
    <p:sldId id="303" r:id="rId18"/>
    <p:sldId id="301" r:id="rId19"/>
    <p:sldId id="304" r:id="rId20"/>
    <p:sldId id="312" r:id="rId21"/>
    <p:sldId id="305" r:id="rId22"/>
    <p:sldId id="306" r:id="rId23"/>
    <p:sldId id="289" r:id="rId24"/>
    <p:sldId id="313" r:id="rId25"/>
    <p:sldId id="297" r:id="rId26"/>
    <p:sldId id="296" r:id="rId27"/>
    <p:sldId id="298" r:id="rId28"/>
    <p:sldId id="268" r:id="rId2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17FD41-7516-14E4-28EC-9EDA718D0E38}" name="Izel Karaoglu" initials="IK" userId="S::izel.karaoglu@undp.org::0324853d-3d06-43c0-96b6-d1a6d5104983" providerId="AD"/>
  <p188:author id="{D69DF855-2044-4378-D382-97019082214F}" name="Eda nur Saruhan" initials="" userId="S::eda.nur.saruhan@undp.org::c5d9941d-5539-4cc6-837d-40b768a4e45a" providerId="AD"/>
  <p188:author id="{5773C6ED-D5C0-6998-8565-4039F0794B89}" name="carlosnieto_r@hotmail.com" initials="ca" userId="S::urn:spo:guest#carlosnieto_r@hotmail.com::" providerId="AD"/>
  <p188:author id="{AD2977F2-1110-00CA-B921-CFBBF1E22859}" name="Ipek Beril Benli" initials="IB" userId="S::ipek.beril.benli@undp.org::8f9c5f4b-b22c-49ff-bdd5-d07e2760743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1E90"/>
    <a:srgbClr val="4617DE"/>
    <a:srgbClr val="FE2E46"/>
    <a:srgbClr val="F04A23"/>
    <a:srgbClr val="FC2A49"/>
    <a:srgbClr val="EE482C"/>
    <a:srgbClr val="4618DE"/>
    <a:srgbClr val="9D67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348C9A-0175-1C45-99F8-4CDAE86F6A11}" v="4" dt="2024-10-08T15:42:53.718"/>
    <p1510:client id="{AEAD233D-E157-4B34-BCAF-E0C2744BEB93}" v="38" dt="2024-10-08T15:26:05.63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BCC"/>
          </a:solidFill>
        </a:fill>
      </a:tcStyle>
    </a:wholeTbl>
    <a:band2H>
      <a:tcTxStyle/>
      <a:tcStyle>
        <a:tcBdr/>
        <a:fill>
          <a:solidFill>
            <a:srgbClr val="FFF5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FEFFFE"/>
        </a:fontRef>
        <a:srgbClr val="FEFFFE"/>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5">
              <a:alpha val="20000"/>
            </a:schemeClr>
          </a:solidFill>
        </a:fill>
      </a:tcStyle>
    </a:wholeTbl>
    <a:band2H>
      <a:tcTxStyle/>
      <a:tcStyle>
        <a:tcBdr/>
        <a:fill>
          <a:solidFill>
            <a:srgbClr val="FFFFFF"/>
          </a:solidFill>
        </a:fill>
      </a:tcStyle>
    </a:band2H>
    <a:firstCol>
      <a:tcTxStyle b="on" i="off">
        <a:fontRef idx="major">
          <a:srgbClr val="FEFFFE"/>
        </a:fontRef>
        <a:srgbClr val="FEFFFE"/>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chemeClr val="accent5">
              <a:alpha val="20000"/>
            </a:schemeClr>
          </a:solidFill>
        </a:fill>
      </a:tcStyle>
    </a:firstCol>
    <a:lastRow>
      <a:tcTxStyle b="on" i="off">
        <a:fontRef idx="major">
          <a:srgbClr val="FEFFFE"/>
        </a:fontRef>
        <a:srgbClr val="FEFFFE"/>
      </a:tcTxStyle>
      <a:tcStyle>
        <a:tcBdr>
          <a:left>
            <a:ln w="12700" cap="flat">
              <a:solidFill>
                <a:schemeClr val="accent5"/>
              </a:solidFill>
              <a:prstDash val="solid"/>
              <a:round/>
            </a:ln>
          </a:left>
          <a:right>
            <a:ln w="12700" cap="flat">
              <a:solidFill>
                <a:schemeClr val="accent5"/>
              </a:solidFill>
              <a:prstDash val="solid"/>
              <a:round/>
            </a:ln>
          </a:right>
          <a:top>
            <a:ln w="508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noFill/>
        </a:fill>
      </a:tcStyle>
    </a:lastRow>
    <a:firstRow>
      <a:tcTxStyle b="on" i="off">
        <a:fontRef idx="major">
          <a:srgbClr val="FEFFFE"/>
        </a:fontRef>
        <a:srgbClr val="FEFFFE"/>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254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noFill/>
        </a:fill>
      </a:tcStyle>
    </a:firstRow>
  </a:tblStyle>
  <a:tblStyle styleId="{EEE7283C-3CF3-47DC-8721-378D4A62B228}"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4E2"/>
          </a:solidFill>
        </a:fill>
      </a:tcStyle>
    </a:wholeTbl>
    <a:band2H>
      <a:tcTxStyle/>
      <a:tcStyle>
        <a:tcBdr/>
        <a:fill>
          <a:solidFill>
            <a:srgbClr val="E9EBF1"/>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FEFFFE"/>
        </a:fontRef>
        <a:srgbClr val="FEFFF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FEFFFE"/>
        </a:fontRef>
        <a:srgbClr val="FEFFFE"/>
      </a:tcTxStyle>
      <a:tcStyle>
        <a:tcBdr>
          <a:left>
            <a:ln w="12700" cap="flat">
              <a:noFill/>
              <a:miter lim="400000"/>
            </a:ln>
          </a:left>
          <a:right>
            <a:ln w="12700" cap="flat">
              <a:noFill/>
              <a:miter lim="400000"/>
            </a:ln>
          </a:right>
          <a:top>
            <a:ln w="50800" cap="flat">
              <a:solidFill>
                <a:srgbClr val="FEFFFE"/>
              </a:solidFill>
              <a:prstDash val="solid"/>
              <a:round/>
            </a:ln>
          </a:top>
          <a:bottom>
            <a:ln w="25400" cap="flat">
              <a:solidFill>
                <a:srgbClr val="FEFFF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FEFFFE"/>
              </a:solidFill>
              <a:prstDash val="solid"/>
              <a:round/>
            </a:ln>
          </a:top>
          <a:bottom>
            <a:ln w="25400" cap="flat">
              <a:solidFill>
                <a:srgbClr val="FEFFF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FEFFFE"/>
        </a:fontRef>
        <a:srgbClr val="FEFFF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EFFF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EFFF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EFFF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8"/>
    <p:restoredTop sz="92494" autoAdjust="0"/>
  </p:normalViewPr>
  <p:slideViewPr>
    <p:cSldViewPr snapToGrid="0">
      <p:cViewPr varScale="1">
        <p:scale>
          <a:sx n="78" d="100"/>
          <a:sy n="78" d="100"/>
        </p:scale>
        <p:origin x="88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5/10/relationships/revisionInfo" Target="revisionInfo.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7:14:10.917"/>
    </inkml:context>
    <inkml:brush xml:id="br0">
      <inkml:brushProperty name="width" value="0.1" units="cm"/>
      <inkml:brushProperty name="height" value="0.1" units="cm"/>
    </inkml:brush>
  </inkml:definitions>
  <inkml:trace contextRef="#ctx0" brushRef="#br0">8758 4343 1183 0 0,'1'-6'2657'0'0,"0"-1"-2657"0"0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2-21T15:40:34.784"/>
    </inkml:context>
    <inkml:brush xml:id="br0">
      <inkml:brushProperty name="width" value="0.1" units="cm"/>
      <inkml:brushProperty name="height" value="0.1" units="cm"/>
    </inkml:brush>
  </inkml:definitions>
  <inkml:trace contextRef="#ctx0" brushRef="#br0">22541 4514 8642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xfrm>
            <a:off x="1143000" y="685800"/>
            <a:ext cx="4572000" cy="3429000"/>
          </a:xfrm>
          <a:prstGeom prst="rect">
            <a:avLst/>
          </a:prstGeom>
        </p:spPr>
        <p:txBody>
          <a:bodyPr/>
          <a:lstStyle/>
          <a:p>
            <a:endParaRPr/>
          </a:p>
        </p:txBody>
      </p:sp>
      <p:sp>
        <p:nvSpPr>
          <p:cNvPr id="466" name="Shape 46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249154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587817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82276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895164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1723851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3611395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3491123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16499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779745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2307041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dirty="0"/>
              <a:t>FTs like precision agriculture, remote sensing &amp; AI-powered forming equipment can help increase agricultural productivity in LDCs. This can improve </a:t>
            </a:r>
            <a:r>
              <a:rPr dirty="0" err="1"/>
              <a:t>fiid</a:t>
            </a:r>
            <a:r>
              <a:rPr dirty="0"/>
              <a:t> security &amp; contribute to the achievement of SDG 2 (Zero Hunger). </a:t>
            </a:r>
          </a:p>
        </p:txBody>
      </p:sp>
    </p:spTree>
    <p:extLst>
      <p:ext uri="{BB962C8B-B14F-4D97-AF65-F5344CB8AC3E}">
        <p14:creationId xmlns:p14="http://schemas.microsoft.com/office/powerpoint/2010/main" val="2195422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34690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dirty="0"/>
              <a:t>FTs like precision agriculture, remote sensing &amp; AI-powered forming equipment can help increase agricultural productivity in LDCs. This can improve </a:t>
            </a:r>
            <a:r>
              <a:rPr dirty="0" err="1"/>
              <a:t>fiid</a:t>
            </a:r>
            <a:r>
              <a:rPr dirty="0"/>
              <a:t> security &amp; contribute to the achievement of SDG 2 (Zero Hunger). </a:t>
            </a:r>
          </a:p>
        </p:txBody>
      </p:sp>
    </p:spTree>
    <p:extLst>
      <p:ext uri="{BB962C8B-B14F-4D97-AF65-F5344CB8AC3E}">
        <p14:creationId xmlns:p14="http://schemas.microsoft.com/office/powerpoint/2010/main" val="4053551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2539798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dirty="0"/>
              <a:t>FTs like precision agriculture, remote sensing &amp; AI-powered forming equipment can help increase agricultural productivity in LDCs. This can improve </a:t>
            </a:r>
            <a:r>
              <a:rPr dirty="0" err="1"/>
              <a:t>fiid</a:t>
            </a:r>
            <a:r>
              <a:rPr dirty="0"/>
              <a:t> security &amp; contribute to the achievement of SDG 2 (Zero Hunger). </a:t>
            </a:r>
          </a:p>
        </p:txBody>
      </p:sp>
    </p:spTree>
    <p:extLst>
      <p:ext uri="{BB962C8B-B14F-4D97-AF65-F5344CB8AC3E}">
        <p14:creationId xmlns:p14="http://schemas.microsoft.com/office/powerpoint/2010/main" val="2186610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dirty="0"/>
              <a:t>FTs like precision agriculture, remote sensing &amp; AI-powered forming equipment can help increase agricultural productivity in LDCs. This can improve </a:t>
            </a:r>
            <a:r>
              <a:rPr dirty="0" err="1"/>
              <a:t>fiid</a:t>
            </a:r>
            <a:r>
              <a:rPr dirty="0"/>
              <a:t> security &amp; contribute to the achievement of SDG 2 (Zero Hunger). </a:t>
            </a:r>
          </a:p>
        </p:txBody>
      </p:sp>
    </p:spTree>
    <p:extLst>
      <p:ext uri="{BB962C8B-B14F-4D97-AF65-F5344CB8AC3E}">
        <p14:creationId xmlns:p14="http://schemas.microsoft.com/office/powerpoint/2010/main" val="605431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dirty="0"/>
              <a:t>FTs like precision agriculture, remote sensing &amp; AI-powered forming equipment can help increase agricultural productivity in LDCs. This can improve </a:t>
            </a:r>
            <a:r>
              <a:rPr dirty="0" err="1"/>
              <a:t>fiid</a:t>
            </a:r>
            <a:r>
              <a:rPr dirty="0"/>
              <a:t> security &amp; contribute to the achievement of SDG 2 (Zero Hunger). </a:t>
            </a:r>
          </a:p>
        </p:txBody>
      </p:sp>
    </p:spTree>
    <p:extLst>
      <p:ext uri="{BB962C8B-B14F-4D97-AF65-F5344CB8AC3E}">
        <p14:creationId xmlns:p14="http://schemas.microsoft.com/office/powerpoint/2010/main" val="1620623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dirty="0"/>
              <a:t>FTs like precision agriculture, remote sensing &amp; AI-powered forming equipment can help increase agricultural productivity in LDCs. This can improve </a:t>
            </a:r>
            <a:r>
              <a:rPr dirty="0" err="1"/>
              <a:t>fiid</a:t>
            </a:r>
            <a:r>
              <a:rPr dirty="0"/>
              <a:t> security &amp; contribute to the achievement of SDG 2 (Zero Hunger). </a:t>
            </a:r>
          </a:p>
        </p:txBody>
      </p:sp>
    </p:spTree>
    <p:extLst>
      <p:ext uri="{BB962C8B-B14F-4D97-AF65-F5344CB8AC3E}">
        <p14:creationId xmlns:p14="http://schemas.microsoft.com/office/powerpoint/2010/main" val="2616184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1179899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2468249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3809021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1662175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t>FTs like precision agriculture, remote sensing &amp; AI-powered forming equipment can help increase agricultural productivity in LDCs. This can improve fiid security &amp; contribute to the achievement of SDG 2 (Zero Hunger). </a:t>
            </a:r>
          </a:p>
        </p:txBody>
      </p:sp>
    </p:spTree>
    <p:extLst>
      <p:ext uri="{BB962C8B-B14F-4D97-AF65-F5344CB8AC3E}">
        <p14:creationId xmlns:p14="http://schemas.microsoft.com/office/powerpoint/2010/main" val="3281091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11"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3_Blue background">
    <p:bg>
      <p:bgPr>
        <a:solidFill>
          <a:srgbClr val="2B2551"/>
        </a:solidFill>
        <a:effectLst/>
      </p:bgPr>
    </p:bg>
    <p:spTree>
      <p:nvGrpSpPr>
        <p:cNvPr id="1" name=""/>
        <p:cNvGrpSpPr/>
        <p:nvPr/>
      </p:nvGrpSpPr>
      <p:grpSpPr>
        <a:xfrm>
          <a:off x="0" y="0"/>
          <a:ext cx="0" cy="0"/>
          <a:chOff x="0" y="0"/>
          <a:chExt cx="0" cy="0"/>
        </a:xfrm>
      </p:grpSpPr>
      <p:sp>
        <p:nvSpPr>
          <p:cNvPr id="91"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2_Title Slide">
    <p:bg>
      <p:bgPr>
        <a:solidFill>
          <a:srgbClr val="2B2551"/>
        </a:solidFill>
        <a:effectLst/>
      </p:bgPr>
    </p:bg>
    <p:spTree>
      <p:nvGrpSpPr>
        <p:cNvPr id="1" name=""/>
        <p:cNvGrpSpPr/>
        <p:nvPr/>
      </p:nvGrpSpPr>
      <p:grpSpPr>
        <a:xfrm>
          <a:off x="0" y="0"/>
          <a:ext cx="0" cy="0"/>
          <a:chOff x="0" y="0"/>
          <a:chExt cx="0" cy="0"/>
        </a:xfrm>
      </p:grpSpPr>
      <p:pic>
        <p:nvPicPr>
          <p:cNvPr id="9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9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0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0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02"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03"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2_Title and Content">
    <p:bg>
      <p:bgPr>
        <a:solidFill>
          <a:srgbClr val="2B2551"/>
        </a:solidFill>
        <a:effectLst/>
      </p:bgPr>
    </p:bg>
    <p:spTree>
      <p:nvGrpSpPr>
        <p:cNvPr id="1" name=""/>
        <p:cNvGrpSpPr/>
        <p:nvPr/>
      </p:nvGrpSpPr>
      <p:grpSpPr>
        <a:xfrm>
          <a:off x="0" y="0"/>
          <a:ext cx="0" cy="0"/>
          <a:chOff x="0" y="0"/>
          <a:chExt cx="0" cy="0"/>
        </a:xfrm>
      </p:grpSpPr>
      <p:pic>
        <p:nvPicPr>
          <p:cNvPr id="11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1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1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1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15" name="Title Text"/>
          <p:cNvSpPr txBox="1">
            <a:spLocks noGrp="1"/>
          </p:cNvSpPr>
          <p:nvPr>
            <p:ph type="title"/>
          </p:nvPr>
        </p:nvSpPr>
        <p:spPr>
          <a:prstGeom prst="rect">
            <a:avLst/>
          </a:prstGeom>
        </p:spPr>
        <p:txBody>
          <a:bodyPr/>
          <a:lstStyle/>
          <a:p>
            <a:r>
              <a:t>Title Text</a:t>
            </a:r>
          </a:p>
        </p:txBody>
      </p:sp>
      <p:sp>
        <p:nvSpPr>
          <p:cNvPr id="11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2_Section Header">
    <p:bg>
      <p:bgPr>
        <a:solidFill>
          <a:srgbClr val="2B2551"/>
        </a:solidFill>
        <a:effectLst/>
      </p:bgPr>
    </p:bg>
    <p:spTree>
      <p:nvGrpSpPr>
        <p:cNvPr id="1" name=""/>
        <p:cNvGrpSpPr/>
        <p:nvPr/>
      </p:nvGrpSpPr>
      <p:grpSpPr>
        <a:xfrm>
          <a:off x="0" y="0"/>
          <a:ext cx="0" cy="0"/>
          <a:chOff x="0" y="0"/>
          <a:chExt cx="0" cy="0"/>
        </a:xfrm>
      </p:grpSpPr>
      <p:pic>
        <p:nvPicPr>
          <p:cNvPr id="12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2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2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2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28"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129"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3_Two Content">
    <p:bg>
      <p:bgPr>
        <a:solidFill>
          <a:srgbClr val="2B2551"/>
        </a:solidFill>
        <a:effectLst/>
      </p:bgPr>
    </p:bg>
    <p:spTree>
      <p:nvGrpSpPr>
        <p:cNvPr id="1" name=""/>
        <p:cNvGrpSpPr/>
        <p:nvPr/>
      </p:nvGrpSpPr>
      <p:grpSpPr>
        <a:xfrm>
          <a:off x="0" y="0"/>
          <a:ext cx="0" cy="0"/>
          <a:chOff x="0" y="0"/>
          <a:chExt cx="0" cy="0"/>
        </a:xfrm>
      </p:grpSpPr>
      <p:pic>
        <p:nvPicPr>
          <p:cNvPr id="13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3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3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4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41" name="Title Text"/>
          <p:cNvSpPr txBox="1">
            <a:spLocks noGrp="1"/>
          </p:cNvSpPr>
          <p:nvPr>
            <p:ph type="title"/>
          </p:nvPr>
        </p:nvSpPr>
        <p:spPr>
          <a:xfrm>
            <a:off x="1039653" y="1153987"/>
            <a:ext cx="10112696" cy="921255"/>
          </a:xfrm>
          <a:prstGeom prst="rect">
            <a:avLst/>
          </a:prstGeom>
        </p:spPr>
        <p:txBody>
          <a:bodyPr/>
          <a:lstStyle/>
          <a:p>
            <a:r>
              <a:t>Title Text</a:t>
            </a:r>
          </a:p>
        </p:txBody>
      </p:sp>
      <p:sp>
        <p:nvSpPr>
          <p:cNvPr id="142" name="Body Level One…"/>
          <p:cNvSpPr txBox="1">
            <a:spLocks noGrp="1"/>
          </p:cNvSpPr>
          <p:nvPr>
            <p:ph type="body" sz="half" idx="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2_Comparison">
    <p:bg>
      <p:bgPr>
        <a:solidFill>
          <a:srgbClr val="2B2551"/>
        </a:solidFill>
        <a:effectLst/>
      </p:bgPr>
    </p:bg>
    <p:spTree>
      <p:nvGrpSpPr>
        <p:cNvPr id="1" name=""/>
        <p:cNvGrpSpPr/>
        <p:nvPr/>
      </p:nvGrpSpPr>
      <p:grpSpPr>
        <a:xfrm>
          <a:off x="0" y="0"/>
          <a:ext cx="0" cy="0"/>
          <a:chOff x="0" y="0"/>
          <a:chExt cx="0" cy="0"/>
        </a:xfrm>
      </p:grpSpPr>
      <p:pic>
        <p:nvPicPr>
          <p:cNvPr id="150"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51"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52"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53"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54" name="Body Level One…"/>
          <p:cNvSpPr txBox="1">
            <a:spLocks noGrp="1"/>
          </p:cNvSpPr>
          <p:nvPr>
            <p:ph type="body" sz="quarter" idx="1"/>
          </p:nvPr>
        </p:nvSpPr>
        <p:spPr>
          <a:xfrm>
            <a:off x="1039652" y="1987368"/>
            <a:ext cx="4957923" cy="597100"/>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55" name="Text Placeholder 4"/>
          <p:cNvSpPr>
            <a:spLocks noGrp="1"/>
          </p:cNvSpPr>
          <p:nvPr>
            <p:ph type="body" sz="quarter" idx="21"/>
          </p:nvPr>
        </p:nvSpPr>
        <p:spPr>
          <a:xfrm>
            <a:off x="6172200" y="1987367"/>
            <a:ext cx="4980148" cy="601050"/>
          </a:xfrm>
          <a:prstGeom prst="rect">
            <a:avLst/>
          </a:prstGeom>
        </p:spPr>
        <p:txBody>
          <a:bodyPr anchor="b"/>
          <a:lstStyle/>
          <a:p>
            <a:pPr marL="0" indent="0">
              <a:buSzTx/>
              <a:buFontTx/>
              <a:buNone/>
              <a:defRPr sz="2400" b="1"/>
            </a:pPr>
            <a:endParaRPr/>
          </a:p>
        </p:txBody>
      </p:sp>
      <p:sp>
        <p:nvSpPr>
          <p:cNvPr id="156"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2_Title Only">
    <p:bg>
      <p:bgPr>
        <a:solidFill>
          <a:srgbClr val="2B2551"/>
        </a:solidFill>
        <a:effectLst/>
      </p:bgPr>
    </p:bg>
    <p:spTree>
      <p:nvGrpSpPr>
        <p:cNvPr id="1" name=""/>
        <p:cNvGrpSpPr/>
        <p:nvPr/>
      </p:nvGrpSpPr>
      <p:grpSpPr>
        <a:xfrm>
          <a:off x="0" y="0"/>
          <a:ext cx="0" cy="0"/>
          <a:chOff x="0" y="0"/>
          <a:chExt cx="0" cy="0"/>
        </a:xfrm>
      </p:grpSpPr>
      <p:pic>
        <p:nvPicPr>
          <p:cNvPr id="16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6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6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6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68"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1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2_Blank">
    <p:bg>
      <p:bgPr>
        <a:solidFill>
          <a:srgbClr val="2B2551"/>
        </a:solidFill>
        <a:effectLst/>
      </p:bgPr>
    </p:bg>
    <p:spTree>
      <p:nvGrpSpPr>
        <p:cNvPr id="1" name=""/>
        <p:cNvGrpSpPr/>
        <p:nvPr/>
      </p:nvGrpSpPr>
      <p:grpSpPr>
        <a:xfrm>
          <a:off x="0" y="0"/>
          <a:ext cx="0" cy="0"/>
          <a:chOff x="0" y="0"/>
          <a:chExt cx="0" cy="0"/>
        </a:xfrm>
      </p:grpSpPr>
      <p:pic>
        <p:nvPicPr>
          <p:cNvPr id="176"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77"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78"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79"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2_Content with Caption">
    <p:bg>
      <p:bgPr>
        <a:solidFill>
          <a:srgbClr val="2B2551"/>
        </a:solidFill>
        <a:effectLst/>
      </p:bgPr>
    </p:bg>
    <p:spTree>
      <p:nvGrpSpPr>
        <p:cNvPr id="1" name=""/>
        <p:cNvGrpSpPr/>
        <p:nvPr/>
      </p:nvGrpSpPr>
      <p:grpSpPr>
        <a:xfrm>
          <a:off x="0" y="0"/>
          <a:ext cx="0" cy="0"/>
          <a:chOff x="0" y="0"/>
          <a:chExt cx="0" cy="0"/>
        </a:xfrm>
      </p:grpSpPr>
      <p:pic>
        <p:nvPicPr>
          <p:cNvPr id="18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18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18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19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191" name="Title Text"/>
          <p:cNvSpPr txBox="1">
            <a:spLocks noGrp="1"/>
          </p:cNvSpPr>
          <p:nvPr>
            <p:ph type="title"/>
          </p:nvPr>
        </p:nvSpPr>
        <p:spPr>
          <a:xfrm>
            <a:off x="839787" y="702526"/>
            <a:ext cx="3932239" cy="1354874"/>
          </a:xfrm>
          <a:prstGeom prst="rect">
            <a:avLst/>
          </a:prstGeom>
        </p:spPr>
        <p:txBody>
          <a:bodyPr anchor="b"/>
          <a:lstStyle>
            <a:lvl1pPr>
              <a:defRPr sz="3200"/>
            </a:lvl1pPr>
          </a:lstStyle>
          <a:p>
            <a:r>
              <a:t>Title Text</a:t>
            </a:r>
          </a:p>
        </p:txBody>
      </p:sp>
      <p:sp>
        <p:nvSpPr>
          <p:cNvPr id="192" name="Body Level One…"/>
          <p:cNvSpPr txBox="1">
            <a:spLocks noGrp="1"/>
          </p:cNvSpPr>
          <p:nvPr>
            <p:ph type="body" sz="half" idx="1"/>
          </p:nvPr>
        </p:nvSpPr>
        <p:spPr>
          <a:xfrm>
            <a:off x="5185316" y="1304693"/>
            <a:ext cx="6170072" cy="4556358"/>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93"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1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2_Picture with Caption">
    <p:bg>
      <p:bgPr>
        <a:solidFill>
          <a:srgbClr val="2B2551"/>
        </a:solidFill>
        <a:effectLst/>
      </p:bgPr>
    </p:bg>
    <p:spTree>
      <p:nvGrpSpPr>
        <p:cNvPr id="1" name=""/>
        <p:cNvGrpSpPr/>
        <p:nvPr/>
      </p:nvGrpSpPr>
      <p:grpSpPr>
        <a:xfrm>
          <a:off x="0" y="0"/>
          <a:ext cx="0" cy="0"/>
          <a:chOff x="0" y="0"/>
          <a:chExt cx="0" cy="0"/>
        </a:xfrm>
      </p:grpSpPr>
      <p:pic>
        <p:nvPicPr>
          <p:cNvPr id="20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0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0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0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05"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206"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207"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1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2_Blue background">
    <p:bg>
      <p:bgPr>
        <a:solidFill>
          <a:srgbClr val="2B2551"/>
        </a:solidFill>
        <a:effectLst/>
      </p:bgPr>
    </p:bg>
    <p:spTree>
      <p:nvGrpSpPr>
        <p:cNvPr id="1" name=""/>
        <p:cNvGrpSpPr/>
        <p:nvPr/>
      </p:nvGrpSpPr>
      <p:grpSpPr>
        <a:xfrm>
          <a:off x="0" y="0"/>
          <a:ext cx="0" cy="0"/>
          <a:chOff x="0" y="0"/>
          <a:chExt cx="0" cy="0"/>
        </a:xfrm>
      </p:grpSpPr>
      <p:sp>
        <p:nvSpPr>
          <p:cNvPr id="215"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1_Title Slide">
    <p:bg>
      <p:bgPr>
        <a:solidFill>
          <a:srgbClr val="2B2551"/>
        </a:solidFill>
        <a:effectLst/>
      </p:bgPr>
    </p:bg>
    <p:spTree>
      <p:nvGrpSpPr>
        <p:cNvPr id="1" name=""/>
        <p:cNvGrpSpPr/>
        <p:nvPr/>
      </p:nvGrpSpPr>
      <p:grpSpPr>
        <a:xfrm>
          <a:off x="0" y="0"/>
          <a:ext cx="0" cy="0"/>
          <a:chOff x="0" y="0"/>
          <a:chExt cx="0" cy="0"/>
        </a:xfrm>
      </p:grpSpPr>
      <p:pic>
        <p:nvPicPr>
          <p:cNvPr id="222"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23"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24"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25"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26"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227"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_Title and Content">
    <p:bg>
      <p:bgPr>
        <a:solidFill>
          <a:srgbClr val="2B2551"/>
        </a:solidFill>
        <a:effectLst/>
      </p:bgPr>
    </p:bg>
    <p:spTree>
      <p:nvGrpSpPr>
        <p:cNvPr id="1" name=""/>
        <p:cNvGrpSpPr/>
        <p:nvPr/>
      </p:nvGrpSpPr>
      <p:grpSpPr>
        <a:xfrm>
          <a:off x="0" y="0"/>
          <a:ext cx="0" cy="0"/>
          <a:chOff x="0" y="0"/>
          <a:chExt cx="0" cy="0"/>
        </a:xfrm>
      </p:grpSpPr>
      <p:pic>
        <p:nvPicPr>
          <p:cNvPr id="23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3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3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3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39" name="Title Text"/>
          <p:cNvSpPr txBox="1">
            <a:spLocks noGrp="1"/>
          </p:cNvSpPr>
          <p:nvPr>
            <p:ph type="title"/>
          </p:nvPr>
        </p:nvSpPr>
        <p:spPr>
          <a:prstGeom prst="rect">
            <a:avLst/>
          </a:prstGeom>
        </p:spPr>
        <p:txBody>
          <a:bodyPr/>
          <a:lstStyle/>
          <a:p>
            <a:r>
              <a:t>Title Text</a:t>
            </a:r>
          </a:p>
        </p:txBody>
      </p:sp>
      <p:sp>
        <p:nvSpPr>
          <p:cNvPr id="24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Section Header">
    <p:bg>
      <p:bgPr>
        <a:solidFill>
          <a:srgbClr val="2B2551"/>
        </a:solidFill>
        <a:effectLst/>
      </p:bgPr>
    </p:bg>
    <p:spTree>
      <p:nvGrpSpPr>
        <p:cNvPr id="1" name=""/>
        <p:cNvGrpSpPr/>
        <p:nvPr/>
      </p:nvGrpSpPr>
      <p:grpSpPr>
        <a:xfrm>
          <a:off x="0" y="0"/>
          <a:ext cx="0" cy="0"/>
          <a:chOff x="0" y="0"/>
          <a:chExt cx="0" cy="0"/>
        </a:xfrm>
      </p:grpSpPr>
      <p:pic>
        <p:nvPicPr>
          <p:cNvPr id="24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4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5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5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52"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5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2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2_Two Content">
    <p:bg>
      <p:bgPr>
        <a:solidFill>
          <a:srgbClr val="2B2551"/>
        </a:solidFill>
        <a:effectLst/>
      </p:bgPr>
    </p:bg>
    <p:spTree>
      <p:nvGrpSpPr>
        <p:cNvPr id="1" name=""/>
        <p:cNvGrpSpPr/>
        <p:nvPr/>
      </p:nvGrpSpPr>
      <p:grpSpPr>
        <a:xfrm>
          <a:off x="0" y="0"/>
          <a:ext cx="0" cy="0"/>
          <a:chOff x="0" y="0"/>
          <a:chExt cx="0" cy="0"/>
        </a:xfrm>
      </p:grpSpPr>
      <p:pic>
        <p:nvPicPr>
          <p:cNvPr id="26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6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6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6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65" name="Title Text"/>
          <p:cNvSpPr txBox="1">
            <a:spLocks noGrp="1"/>
          </p:cNvSpPr>
          <p:nvPr>
            <p:ph type="title"/>
          </p:nvPr>
        </p:nvSpPr>
        <p:spPr>
          <a:xfrm>
            <a:off x="1039653" y="1153987"/>
            <a:ext cx="10112696" cy="921255"/>
          </a:xfrm>
          <a:prstGeom prst="rect">
            <a:avLst/>
          </a:prstGeom>
        </p:spPr>
        <p:txBody>
          <a:bodyPr/>
          <a:lstStyle/>
          <a:p>
            <a:r>
              <a:t>Title Text</a:t>
            </a:r>
          </a:p>
        </p:txBody>
      </p:sp>
      <p:sp>
        <p:nvSpPr>
          <p:cNvPr id="266" name="Body Level One…"/>
          <p:cNvSpPr txBox="1">
            <a:spLocks noGrp="1"/>
          </p:cNvSpPr>
          <p:nvPr>
            <p:ph type="body" sz="half" idx="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1_Comparison">
    <p:bg>
      <p:bgPr>
        <a:solidFill>
          <a:srgbClr val="2B2551"/>
        </a:solidFill>
        <a:effectLst/>
      </p:bgPr>
    </p:bg>
    <p:spTree>
      <p:nvGrpSpPr>
        <p:cNvPr id="1" name=""/>
        <p:cNvGrpSpPr/>
        <p:nvPr/>
      </p:nvGrpSpPr>
      <p:grpSpPr>
        <a:xfrm>
          <a:off x="0" y="0"/>
          <a:ext cx="0" cy="0"/>
          <a:chOff x="0" y="0"/>
          <a:chExt cx="0" cy="0"/>
        </a:xfrm>
      </p:grpSpPr>
      <p:pic>
        <p:nvPicPr>
          <p:cNvPr id="27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7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7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7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78" name="Body Level One…"/>
          <p:cNvSpPr txBox="1">
            <a:spLocks noGrp="1"/>
          </p:cNvSpPr>
          <p:nvPr>
            <p:ph type="body" sz="quarter" idx="1"/>
          </p:nvPr>
        </p:nvSpPr>
        <p:spPr>
          <a:xfrm>
            <a:off x="1039652" y="1987368"/>
            <a:ext cx="4957923" cy="597100"/>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79" name="Text Placeholder 4"/>
          <p:cNvSpPr>
            <a:spLocks noGrp="1"/>
          </p:cNvSpPr>
          <p:nvPr>
            <p:ph type="body" sz="quarter" idx="21"/>
          </p:nvPr>
        </p:nvSpPr>
        <p:spPr>
          <a:xfrm>
            <a:off x="6172200" y="1987367"/>
            <a:ext cx="4980148" cy="601050"/>
          </a:xfrm>
          <a:prstGeom prst="rect">
            <a:avLst/>
          </a:prstGeom>
        </p:spPr>
        <p:txBody>
          <a:bodyPr anchor="b"/>
          <a:lstStyle/>
          <a:p>
            <a:pPr marL="0" indent="0">
              <a:buSzTx/>
              <a:buFontTx/>
              <a:buNone/>
              <a:defRPr sz="2400" b="1"/>
            </a:pPr>
            <a:endParaRPr/>
          </a:p>
        </p:txBody>
      </p:sp>
      <p:sp>
        <p:nvSpPr>
          <p:cNvPr id="280"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2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_Title Only">
    <p:bg>
      <p:bgPr>
        <a:solidFill>
          <a:srgbClr val="2B2551"/>
        </a:solidFill>
        <a:effectLst/>
      </p:bgPr>
    </p:bg>
    <p:spTree>
      <p:nvGrpSpPr>
        <p:cNvPr id="1" name=""/>
        <p:cNvGrpSpPr/>
        <p:nvPr/>
      </p:nvGrpSpPr>
      <p:grpSpPr>
        <a:xfrm>
          <a:off x="0" y="0"/>
          <a:ext cx="0" cy="0"/>
          <a:chOff x="0" y="0"/>
          <a:chExt cx="0" cy="0"/>
        </a:xfrm>
      </p:grpSpPr>
      <p:pic>
        <p:nvPicPr>
          <p:cNvPr id="28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28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29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29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292"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2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Blank">
    <p:bg>
      <p:bgPr>
        <a:solidFill>
          <a:srgbClr val="2B2551"/>
        </a:solidFill>
        <a:effectLst/>
      </p:bgPr>
    </p:bg>
    <p:spTree>
      <p:nvGrpSpPr>
        <p:cNvPr id="1" name=""/>
        <p:cNvGrpSpPr/>
        <p:nvPr/>
      </p:nvGrpSpPr>
      <p:grpSpPr>
        <a:xfrm>
          <a:off x="0" y="0"/>
          <a:ext cx="0" cy="0"/>
          <a:chOff x="0" y="0"/>
          <a:chExt cx="0" cy="0"/>
        </a:xfrm>
      </p:grpSpPr>
      <p:pic>
        <p:nvPicPr>
          <p:cNvPr id="300"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01"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02"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03"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Content with Caption">
    <p:bg>
      <p:bgPr>
        <a:solidFill>
          <a:srgbClr val="2B2551"/>
        </a:solidFill>
        <a:effectLst/>
      </p:bgPr>
    </p:bg>
    <p:spTree>
      <p:nvGrpSpPr>
        <p:cNvPr id="1" name=""/>
        <p:cNvGrpSpPr/>
        <p:nvPr/>
      </p:nvGrpSpPr>
      <p:grpSpPr>
        <a:xfrm>
          <a:off x="0" y="0"/>
          <a:ext cx="0" cy="0"/>
          <a:chOff x="0" y="0"/>
          <a:chExt cx="0" cy="0"/>
        </a:xfrm>
      </p:grpSpPr>
      <p:pic>
        <p:nvPicPr>
          <p:cNvPr id="31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1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1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1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15" name="Title Text"/>
          <p:cNvSpPr txBox="1">
            <a:spLocks noGrp="1"/>
          </p:cNvSpPr>
          <p:nvPr>
            <p:ph type="title"/>
          </p:nvPr>
        </p:nvSpPr>
        <p:spPr>
          <a:xfrm>
            <a:off x="839787" y="702526"/>
            <a:ext cx="3932239" cy="1354874"/>
          </a:xfrm>
          <a:prstGeom prst="rect">
            <a:avLst/>
          </a:prstGeom>
        </p:spPr>
        <p:txBody>
          <a:bodyPr anchor="b"/>
          <a:lstStyle>
            <a:lvl1pPr>
              <a:defRPr sz="3200"/>
            </a:lvl1pPr>
          </a:lstStyle>
          <a:p>
            <a:r>
              <a:t>Title Text</a:t>
            </a:r>
          </a:p>
        </p:txBody>
      </p:sp>
      <p:sp>
        <p:nvSpPr>
          <p:cNvPr id="316" name="Body Level One…"/>
          <p:cNvSpPr txBox="1">
            <a:spLocks noGrp="1"/>
          </p:cNvSpPr>
          <p:nvPr>
            <p:ph type="body" sz="half" idx="1"/>
          </p:nvPr>
        </p:nvSpPr>
        <p:spPr>
          <a:xfrm>
            <a:off x="5185316" y="1304693"/>
            <a:ext cx="6170072" cy="4556358"/>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317"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3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Picture with Caption">
    <p:bg>
      <p:bgPr>
        <a:solidFill>
          <a:srgbClr val="2B2551"/>
        </a:solidFill>
        <a:effectLst/>
      </p:bgPr>
    </p:bg>
    <p:spTree>
      <p:nvGrpSpPr>
        <p:cNvPr id="1" name=""/>
        <p:cNvGrpSpPr/>
        <p:nvPr/>
      </p:nvGrpSpPr>
      <p:grpSpPr>
        <a:xfrm>
          <a:off x="0" y="0"/>
          <a:ext cx="0" cy="0"/>
          <a:chOff x="0" y="0"/>
          <a:chExt cx="0" cy="0"/>
        </a:xfrm>
      </p:grpSpPr>
      <p:pic>
        <p:nvPicPr>
          <p:cNvPr id="32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2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2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2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29"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330"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331"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3_Section Header">
    <p:spTree>
      <p:nvGrpSpPr>
        <p:cNvPr id="1" name=""/>
        <p:cNvGrpSpPr/>
        <p:nvPr/>
      </p:nvGrpSpPr>
      <p:grpSpPr>
        <a:xfrm>
          <a:off x="0" y="0"/>
          <a:ext cx="0" cy="0"/>
          <a:chOff x="0" y="0"/>
          <a:chExt cx="0" cy="0"/>
        </a:xfrm>
      </p:grpSpPr>
      <p:sp>
        <p:nvSpPr>
          <p:cNvPr id="27"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1_Blue background">
    <p:bg>
      <p:bgPr>
        <a:solidFill>
          <a:srgbClr val="2B2551"/>
        </a:solidFill>
        <a:effectLst/>
      </p:bgPr>
    </p:bg>
    <p:spTree>
      <p:nvGrpSpPr>
        <p:cNvPr id="1" name=""/>
        <p:cNvGrpSpPr/>
        <p:nvPr/>
      </p:nvGrpSpPr>
      <p:grpSpPr>
        <a:xfrm>
          <a:off x="0" y="0"/>
          <a:ext cx="0" cy="0"/>
          <a:chOff x="0" y="0"/>
          <a:chExt cx="0" cy="0"/>
        </a:xfrm>
      </p:grpSpPr>
      <p:sp>
        <p:nvSpPr>
          <p:cNvPr id="339"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Slide">
    <p:bg>
      <p:bgPr>
        <a:solidFill>
          <a:srgbClr val="2B2551"/>
        </a:solidFill>
        <a:effectLst/>
      </p:bgPr>
    </p:bg>
    <p:spTree>
      <p:nvGrpSpPr>
        <p:cNvPr id="1" name=""/>
        <p:cNvGrpSpPr/>
        <p:nvPr/>
      </p:nvGrpSpPr>
      <p:grpSpPr>
        <a:xfrm>
          <a:off x="0" y="0"/>
          <a:ext cx="0" cy="0"/>
          <a:chOff x="0" y="0"/>
          <a:chExt cx="0" cy="0"/>
        </a:xfrm>
      </p:grpSpPr>
      <p:pic>
        <p:nvPicPr>
          <p:cNvPr id="346"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47"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48"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49"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50"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351"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3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2B2551"/>
        </a:solidFill>
        <a:effectLst/>
      </p:bgPr>
    </p:bg>
    <p:spTree>
      <p:nvGrpSpPr>
        <p:cNvPr id="1" name=""/>
        <p:cNvGrpSpPr/>
        <p:nvPr/>
      </p:nvGrpSpPr>
      <p:grpSpPr>
        <a:xfrm>
          <a:off x="0" y="0"/>
          <a:ext cx="0" cy="0"/>
          <a:chOff x="0" y="0"/>
          <a:chExt cx="0" cy="0"/>
        </a:xfrm>
      </p:grpSpPr>
      <p:pic>
        <p:nvPicPr>
          <p:cNvPr id="359"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60"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61"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62"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63" name="Title Text"/>
          <p:cNvSpPr txBox="1">
            <a:spLocks noGrp="1"/>
          </p:cNvSpPr>
          <p:nvPr>
            <p:ph type="title"/>
          </p:nvPr>
        </p:nvSpPr>
        <p:spPr>
          <a:prstGeom prst="rect">
            <a:avLst/>
          </a:prstGeom>
        </p:spPr>
        <p:txBody>
          <a:bodyPr/>
          <a:lstStyle/>
          <a:p>
            <a:r>
              <a:t>Title Text</a:t>
            </a:r>
          </a:p>
        </p:txBody>
      </p:sp>
      <p:sp>
        <p:nvSpPr>
          <p:cNvPr id="36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Section Header">
    <p:bg>
      <p:bgPr>
        <a:solidFill>
          <a:srgbClr val="2B2551"/>
        </a:solidFill>
        <a:effectLst/>
      </p:bgPr>
    </p:bg>
    <p:spTree>
      <p:nvGrpSpPr>
        <p:cNvPr id="1" name=""/>
        <p:cNvGrpSpPr/>
        <p:nvPr/>
      </p:nvGrpSpPr>
      <p:grpSpPr>
        <a:xfrm>
          <a:off x="0" y="0"/>
          <a:ext cx="0" cy="0"/>
          <a:chOff x="0" y="0"/>
          <a:chExt cx="0" cy="0"/>
        </a:xfrm>
      </p:grpSpPr>
      <p:pic>
        <p:nvPicPr>
          <p:cNvPr id="372"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73"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74"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75"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76"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77"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FEFFFE"/>
                </a:solidFill>
              </a:defRPr>
            </a:lvl1pPr>
            <a:lvl2pPr marL="0" indent="457200">
              <a:buSzTx/>
              <a:buFontTx/>
              <a:buNone/>
              <a:defRPr sz="2400">
                <a:solidFill>
                  <a:srgbClr val="FEFFFE"/>
                </a:solidFill>
              </a:defRPr>
            </a:lvl2pPr>
            <a:lvl3pPr marL="0" indent="914400">
              <a:buSzTx/>
              <a:buFontTx/>
              <a:buNone/>
              <a:defRPr sz="2400">
                <a:solidFill>
                  <a:srgbClr val="FEFFFE"/>
                </a:solidFill>
              </a:defRPr>
            </a:lvl3pPr>
            <a:lvl4pPr marL="0" indent="1371600">
              <a:buSzTx/>
              <a:buFontTx/>
              <a:buNone/>
              <a:defRPr sz="2400">
                <a:solidFill>
                  <a:srgbClr val="FEFFFE"/>
                </a:solidFill>
              </a:defRPr>
            </a:lvl4pPr>
            <a:lvl5pPr marL="0" indent="1828800">
              <a:buSzTx/>
              <a:buFontTx/>
              <a:buNone/>
              <a:defRPr sz="2400">
                <a:solidFill>
                  <a:srgbClr val="FEFFFE"/>
                </a:solidFill>
              </a:defRPr>
            </a:lvl5pPr>
          </a:lstStyle>
          <a:p>
            <a:r>
              <a:t>Body Level One</a:t>
            </a:r>
          </a:p>
          <a:p>
            <a:pPr lvl="1"/>
            <a:r>
              <a:t>Body Level Two</a:t>
            </a:r>
          </a:p>
          <a:p>
            <a:pPr lvl="2"/>
            <a:r>
              <a:t>Body Level Three</a:t>
            </a:r>
          </a:p>
          <a:p>
            <a:pPr lvl="3"/>
            <a:r>
              <a:t>Body Level Four</a:t>
            </a:r>
          </a:p>
          <a:p>
            <a:pPr lvl="4"/>
            <a:r>
              <a:t>Body Level Five</a:t>
            </a:r>
          </a:p>
        </p:txBody>
      </p:sp>
      <p:sp>
        <p:nvSpPr>
          <p:cNvPr id="3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1_Two Content">
    <p:spTree>
      <p:nvGrpSpPr>
        <p:cNvPr id="1" name=""/>
        <p:cNvGrpSpPr/>
        <p:nvPr/>
      </p:nvGrpSpPr>
      <p:grpSpPr>
        <a:xfrm>
          <a:off x="0" y="0"/>
          <a:ext cx="0" cy="0"/>
          <a:chOff x="0" y="0"/>
          <a:chExt cx="0" cy="0"/>
        </a:xfrm>
      </p:grpSpPr>
      <p:sp>
        <p:nvSpPr>
          <p:cNvPr id="385" name="Title Text"/>
          <p:cNvSpPr txBox="1">
            <a:spLocks noGrp="1"/>
          </p:cNvSpPr>
          <p:nvPr>
            <p:ph type="title"/>
          </p:nvPr>
        </p:nvSpPr>
        <p:spPr>
          <a:xfrm>
            <a:off x="1039653" y="1153987"/>
            <a:ext cx="10112696" cy="921255"/>
          </a:xfrm>
          <a:prstGeom prst="rect">
            <a:avLst/>
          </a:prstGeom>
        </p:spPr>
        <p:txBody>
          <a:bodyPr/>
          <a:lstStyle/>
          <a:p>
            <a:r>
              <a:t>Title Text</a:t>
            </a:r>
          </a:p>
        </p:txBody>
      </p:sp>
      <p:sp>
        <p:nvSpPr>
          <p:cNvPr id="386" name="Body Level One…"/>
          <p:cNvSpPr txBox="1">
            <a:spLocks noGrp="1"/>
          </p:cNvSpPr>
          <p:nvPr>
            <p:ph type="body" sz="half" idx="1"/>
          </p:nvPr>
        </p:nvSpPr>
        <p:spPr>
          <a:xfrm>
            <a:off x="1039653" y="2087361"/>
            <a:ext cx="4919546" cy="408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omparison">
    <p:bg>
      <p:bgPr>
        <a:solidFill>
          <a:srgbClr val="2B2551"/>
        </a:solidFill>
        <a:effectLst/>
      </p:bgPr>
    </p:bg>
    <p:spTree>
      <p:nvGrpSpPr>
        <p:cNvPr id="1" name=""/>
        <p:cNvGrpSpPr/>
        <p:nvPr/>
      </p:nvGrpSpPr>
      <p:grpSpPr>
        <a:xfrm>
          <a:off x="0" y="0"/>
          <a:ext cx="0" cy="0"/>
          <a:chOff x="0" y="0"/>
          <a:chExt cx="0" cy="0"/>
        </a:xfrm>
      </p:grpSpPr>
      <p:pic>
        <p:nvPicPr>
          <p:cNvPr id="394"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395"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396"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397"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398" name="Body Level One…"/>
          <p:cNvSpPr txBox="1">
            <a:spLocks noGrp="1"/>
          </p:cNvSpPr>
          <p:nvPr>
            <p:ph type="body" sz="quarter" idx="1"/>
          </p:nvPr>
        </p:nvSpPr>
        <p:spPr>
          <a:xfrm>
            <a:off x="1039652" y="1987368"/>
            <a:ext cx="4957923" cy="597100"/>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399" name="Text Placeholder 4"/>
          <p:cNvSpPr>
            <a:spLocks noGrp="1"/>
          </p:cNvSpPr>
          <p:nvPr>
            <p:ph type="body" sz="quarter" idx="21"/>
          </p:nvPr>
        </p:nvSpPr>
        <p:spPr>
          <a:xfrm>
            <a:off x="6172200" y="1987367"/>
            <a:ext cx="4980148" cy="601050"/>
          </a:xfrm>
          <a:prstGeom prst="rect">
            <a:avLst/>
          </a:prstGeom>
        </p:spPr>
        <p:txBody>
          <a:bodyPr anchor="b"/>
          <a:lstStyle/>
          <a:p>
            <a:pPr marL="0" indent="0">
              <a:buSzTx/>
              <a:buFontTx/>
              <a:buNone/>
              <a:defRPr sz="2400" b="1"/>
            </a:pPr>
            <a:endParaRPr/>
          </a:p>
        </p:txBody>
      </p:sp>
      <p:sp>
        <p:nvSpPr>
          <p:cNvPr id="400"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4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Only">
    <p:bg>
      <p:bgPr>
        <a:solidFill>
          <a:srgbClr val="2B2551"/>
        </a:solidFill>
        <a:effectLst/>
      </p:bgPr>
    </p:bg>
    <p:spTree>
      <p:nvGrpSpPr>
        <p:cNvPr id="1" name=""/>
        <p:cNvGrpSpPr/>
        <p:nvPr/>
      </p:nvGrpSpPr>
      <p:grpSpPr>
        <a:xfrm>
          <a:off x="0" y="0"/>
          <a:ext cx="0" cy="0"/>
          <a:chOff x="0" y="0"/>
          <a:chExt cx="0" cy="0"/>
        </a:xfrm>
      </p:grpSpPr>
      <p:pic>
        <p:nvPicPr>
          <p:cNvPr id="408"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409"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410"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411"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412" name="Title Text"/>
          <p:cNvSpPr txBox="1">
            <a:spLocks noGrp="1"/>
          </p:cNvSpPr>
          <p:nvPr>
            <p:ph type="title"/>
          </p:nvPr>
        </p:nvSpPr>
        <p:spPr>
          <a:xfrm>
            <a:off x="1039653" y="1053628"/>
            <a:ext cx="10112696" cy="921255"/>
          </a:xfrm>
          <a:prstGeom prst="rect">
            <a:avLst/>
          </a:prstGeom>
        </p:spPr>
        <p:txBody>
          <a:bodyPr/>
          <a:lstStyle/>
          <a:p>
            <a:r>
              <a:t>Title Text</a:t>
            </a:r>
          </a:p>
        </p:txBody>
      </p:sp>
      <p:sp>
        <p:nvSpPr>
          <p:cNvPr id="4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Blank">
    <p:bg>
      <p:bgPr>
        <a:solidFill>
          <a:srgbClr val="2B2551"/>
        </a:solidFill>
        <a:effectLst/>
      </p:bgPr>
    </p:bg>
    <p:spTree>
      <p:nvGrpSpPr>
        <p:cNvPr id="1" name=""/>
        <p:cNvGrpSpPr/>
        <p:nvPr/>
      </p:nvGrpSpPr>
      <p:grpSpPr>
        <a:xfrm>
          <a:off x="0" y="0"/>
          <a:ext cx="0" cy="0"/>
          <a:chOff x="0" y="0"/>
          <a:chExt cx="0" cy="0"/>
        </a:xfrm>
      </p:grpSpPr>
      <p:pic>
        <p:nvPicPr>
          <p:cNvPr id="420"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421"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422"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423"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4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ontent with Caption">
    <p:bg>
      <p:bgPr>
        <a:solidFill>
          <a:srgbClr val="2B2551"/>
        </a:solidFill>
        <a:effectLst/>
      </p:bgPr>
    </p:bg>
    <p:spTree>
      <p:nvGrpSpPr>
        <p:cNvPr id="1" name=""/>
        <p:cNvGrpSpPr/>
        <p:nvPr/>
      </p:nvGrpSpPr>
      <p:grpSpPr>
        <a:xfrm>
          <a:off x="0" y="0"/>
          <a:ext cx="0" cy="0"/>
          <a:chOff x="0" y="0"/>
          <a:chExt cx="0" cy="0"/>
        </a:xfrm>
      </p:grpSpPr>
      <p:pic>
        <p:nvPicPr>
          <p:cNvPr id="431"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432"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433"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434"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435" name="Title Text"/>
          <p:cNvSpPr txBox="1">
            <a:spLocks noGrp="1"/>
          </p:cNvSpPr>
          <p:nvPr>
            <p:ph type="title"/>
          </p:nvPr>
        </p:nvSpPr>
        <p:spPr>
          <a:xfrm>
            <a:off x="839787" y="702526"/>
            <a:ext cx="3932239" cy="1354874"/>
          </a:xfrm>
          <a:prstGeom prst="rect">
            <a:avLst/>
          </a:prstGeom>
        </p:spPr>
        <p:txBody>
          <a:bodyPr anchor="b"/>
          <a:lstStyle>
            <a:lvl1pPr>
              <a:defRPr sz="3200"/>
            </a:lvl1pPr>
          </a:lstStyle>
          <a:p>
            <a:r>
              <a:t>Title Text</a:t>
            </a:r>
          </a:p>
        </p:txBody>
      </p:sp>
      <p:sp>
        <p:nvSpPr>
          <p:cNvPr id="436" name="Body Level One…"/>
          <p:cNvSpPr txBox="1">
            <a:spLocks noGrp="1"/>
          </p:cNvSpPr>
          <p:nvPr>
            <p:ph type="body" sz="half" idx="1"/>
          </p:nvPr>
        </p:nvSpPr>
        <p:spPr>
          <a:xfrm>
            <a:off x="5185316" y="1304693"/>
            <a:ext cx="6170072" cy="4556358"/>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437"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4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Picture with Caption">
    <p:bg>
      <p:bgPr>
        <a:solidFill>
          <a:srgbClr val="2B2551"/>
        </a:solidFill>
        <a:effectLst/>
      </p:bgPr>
    </p:bg>
    <p:spTree>
      <p:nvGrpSpPr>
        <p:cNvPr id="1" name=""/>
        <p:cNvGrpSpPr/>
        <p:nvPr/>
      </p:nvGrpSpPr>
      <p:grpSpPr>
        <a:xfrm>
          <a:off x="0" y="0"/>
          <a:ext cx="0" cy="0"/>
          <a:chOff x="0" y="0"/>
          <a:chExt cx="0" cy="0"/>
        </a:xfrm>
      </p:grpSpPr>
      <p:pic>
        <p:nvPicPr>
          <p:cNvPr id="445"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446"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447"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448"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449"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450"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451"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4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4_Two Content">
    <p:spTree>
      <p:nvGrpSpPr>
        <p:cNvPr id="1" name=""/>
        <p:cNvGrpSpPr/>
        <p:nvPr/>
      </p:nvGrpSpPr>
      <p:grpSpPr>
        <a:xfrm>
          <a:off x="0" y="0"/>
          <a:ext cx="0" cy="0"/>
          <a:chOff x="0" y="0"/>
          <a:chExt cx="0" cy="0"/>
        </a:xfrm>
      </p:grpSpPr>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Blue background">
    <p:bg>
      <p:bgPr>
        <a:solidFill>
          <a:srgbClr val="2B2551"/>
        </a:solidFill>
        <a:effectLst/>
      </p:bgPr>
    </p:bg>
    <p:spTree>
      <p:nvGrpSpPr>
        <p:cNvPr id="1" name=""/>
        <p:cNvGrpSpPr/>
        <p:nvPr/>
      </p:nvGrpSpPr>
      <p:grpSpPr>
        <a:xfrm>
          <a:off x="0" y="0"/>
          <a:ext cx="0" cy="0"/>
          <a:chOff x="0" y="0"/>
          <a:chExt cx="0" cy="0"/>
        </a:xfrm>
      </p:grpSpPr>
      <p:sp>
        <p:nvSpPr>
          <p:cNvPr id="459" name="Slide Number"/>
          <p:cNvSpPr txBox="1">
            <a:spLocks noGrp="1"/>
          </p:cNvSpPr>
          <p:nvPr>
            <p:ph type="sldNum" sz="quarter" idx="2"/>
          </p:nvPr>
        </p:nvSpPr>
        <p:spPr>
          <a:xfrm>
            <a:off x="10869247" y="6400151"/>
            <a:ext cx="273610" cy="277520"/>
          </a:xfrm>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478B4-4C54-AF5B-2929-7967B5D72587}"/>
              </a:ext>
            </a:extLst>
          </p:cNvPr>
          <p:cNvSpPr>
            <a:spLocks noGrp="1"/>
          </p:cNvSpPr>
          <p:nvPr>
            <p:ph type="title"/>
          </p:nvPr>
        </p:nvSpPr>
        <p:spPr>
          <a:xfrm>
            <a:off x="1039653" y="1153987"/>
            <a:ext cx="10112695" cy="92125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4E1BF71-B4F8-FDC2-D3CE-E4B9824A5AE0}"/>
              </a:ext>
            </a:extLst>
          </p:cNvPr>
          <p:cNvSpPr>
            <a:spLocks noGrp="1"/>
          </p:cNvSpPr>
          <p:nvPr>
            <p:ph sz="half" idx="1"/>
          </p:nvPr>
        </p:nvSpPr>
        <p:spPr>
          <a:xfrm>
            <a:off x="1039653" y="2087362"/>
            <a:ext cx="4919546" cy="408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2507F9-B1BA-85ED-15EE-A276F4A78836}"/>
              </a:ext>
            </a:extLst>
          </p:cNvPr>
          <p:cNvSpPr>
            <a:spLocks noGrp="1"/>
          </p:cNvSpPr>
          <p:nvPr>
            <p:ph sz="half" idx="2"/>
          </p:nvPr>
        </p:nvSpPr>
        <p:spPr>
          <a:xfrm>
            <a:off x="6232802" y="2087362"/>
            <a:ext cx="4919546" cy="4089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DB9351-FBE6-F588-FD07-6D67A654539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69315B8-57CD-1150-8FD7-9FACD21734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E19A3-55D2-9FA5-AA5A-7331BF601B9A}"/>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87144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3_Comparison">
    <p:spTree>
      <p:nvGrpSpPr>
        <p:cNvPr id="1" name=""/>
        <p:cNvGrpSpPr/>
        <p:nvPr/>
      </p:nvGrpSpPr>
      <p:grpSpPr>
        <a:xfrm>
          <a:off x="0" y="0"/>
          <a:ext cx="0" cy="0"/>
          <a:chOff x="0" y="0"/>
          <a:chExt cx="0" cy="0"/>
        </a:xfrm>
      </p:grpSpPr>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3_Title Only">
    <p:spTree>
      <p:nvGrpSpPr>
        <p:cNvPr id="1" name=""/>
        <p:cNvGrpSpPr/>
        <p:nvPr/>
      </p:nvGrpSpPr>
      <p:grpSpPr>
        <a:xfrm>
          <a:off x="0" y="0"/>
          <a:ext cx="0" cy="0"/>
          <a:chOff x="0" y="0"/>
          <a:chExt cx="0" cy="0"/>
        </a:xfrm>
      </p:grpSpPr>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3_Content with Caption">
    <p:bg>
      <p:bgPr>
        <a:solidFill>
          <a:srgbClr val="2B2551"/>
        </a:solidFill>
        <a:effectLst/>
      </p:bgPr>
    </p:bg>
    <p:spTree>
      <p:nvGrpSpPr>
        <p:cNvPr id="1" name=""/>
        <p:cNvGrpSpPr/>
        <p:nvPr/>
      </p:nvGrpSpPr>
      <p:grpSpPr>
        <a:xfrm>
          <a:off x="0" y="0"/>
          <a:ext cx="0" cy="0"/>
          <a:chOff x="0" y="0"/>
          <a:chExt cx="0" cy="0"/>
        </a:xfrm>
      </p:grpSpPr>
      <p:pic>
        <p:nvPicPr>
          <p:cNvPr id="63"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64"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65"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66"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67" name="Title Text"/>
          <p:cNvSpPr txBox="1">
            <a:spLocks noGrp="1"/>
          </p:cNvSpPr>
          <p:nvPr>
            <p:ph type="title"/>
          </p:nvPr>
        </p:nvSpPr>
        <p:spPr>
          <a:xfrm>
            <a:off x="839787" y="702526"/>
            <a:ext cx="3932239" cy="1354874"/>
          </a:xfrm>
          <a:prstGeom prst="rect">
            <a:avLst/>
          </a:prstGeom>
        </p:spPr>
        <p:txBody>
          <a:bodyPr anchor="b"/>
          <a:lstStyle>
            <a:lvl1pPr>
              <a:defRPr sz="3200"/>
            </a:lvl1pPr>
          </a:lstStyle>
          <a:p>
            <a:r>
              <a:t>Title Text</a:t>
            </a:r>
          </a:p>
        </p:txBody>
      </p:sp>
      <p:sp>
        <p:nvSpPr>
          <p:cNvPr id="68" name="Body Level One…"/>
          <p:cNvSpPr txBox="1">
            <a:spLocks noGrp="1"/>
          </p:cNvSpPr>
          <p:nvPr>
            <p:ph type="body" sz="half" idx="1"/>
          </p:nvPr>
        </p:nvSpPr>
        <p:spPr>
          <a:xfrm>
            <a:off x="5185316" y="1304693"/>
            <a:ext cx="6170072" cy="4556358"/>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6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3_Picture with Caption">
    <p:bg>
      <p:bgPr>
        <a:solidFill>
          <a:srgbClr val="2B2551"/>
        </a:solidFill>
        <a:effectLst/>
      </p:bgPr>
    </p:bg>
    <p:spTree>
      <p:nvGrpSpPr>
        <p:cNvPr id="1" name=""/>
        <p:cNvGrpSpPr/>
        <p:nvPr/>
      </p:nvGrpSpPr>
      <p:grpSpPr>
        <a:xfrm>
          <a:off x="0" y="0"/>
          <a:ext cx="0" cy="0"/>
          <a:chOff x="0" y="0"/>
          <a:chExt cx="0" cy="0"/>
        </a:xfrm>
      </p:grpSpPr>
      <p:pic>
        <p:nvPicPr>
          <p:cNvPr id="77" name="Picture 6" descr="Picture 6"/>
          <p:cNvPicPr>
            <a:picLocks noChangeAspect="1"/>
          </p:cNvPicPr>
          <p:nvPr/>
        </p:nvPicPr>
        <p:blipFill>
          <a:blip r:embed="rId2"/>
          <a:stretch>
            <a:fillRect/>
          </a:stretch>
        </p:blipFill>
        <p:spPr>
          <a:xfrm>
            <a:off x="11353800" y="-360"/>
            <a:ext cx="771056" cy="1172346"/>
          </a:xfrm>
          <a:prstGeom prst="rect">
            <a:avLst/>
          </a:prstGeom>
          <a:ln w="12700">
            <a:miter lim="400000"/>
          </a:ln>
        </p:spPr>
      </p:pic>
      <p:pic>
        <p:nvPicPr>
          <p:cNvPr id="78" name="Picture 7" descr="Picture 7"/>
          <p:cNvPicPr>
            <a:picLocks noChangeAspect="1"/>
          </p:cNvPicPr>
          <p:nvPr/>
        </p:nvPicPr>
        <p:blipFill>
          <a:blip r:embed="rId3"/>
          <a:stretch>
            <a:fillRect/>
          </a:stretch>
        </p:blipFill>
        <p:spPr>
          <a:xfrm>
            <a:off x="10200438" y="318824"/>
            <a:ext cx="1172345" cy="572571"/>
          </a:xfrm>
          <a:prstGeom prst="rect">
            <a:avLst/>
          </a:prstGeom>
          <a:ln w="12700">
            <a:miter lim="400000"/>
          </a:ln>
        </p:spPr>
      </p:pic>
      <p:pic>
        <p:nvPicPr>
          <p:cNvPr id="79" name="Picture 8" descr="Picture 8"/>
          <p:cNvPicPr>
            <a:picLocks noChangeAspect="1"/>
          </p:cNvPicPr>
          <p:nvPr/>
        </p:nvPicPr>
        <p:blipFill>
          <a:blip r:embed="rId4"/>
          <a:stretch>
            <a:fillRect/>
          </a:stretch>
        </p:blipFill>
        <p:spPr>
          <a:xfrm>
            <a:off x="8151163" y="219583"/>
            <a:ext cx="771056" cy="771056"/>
          </a:xfrm>
          <a:prstGeom prst="rect">
            <a:avLst/>
          </a:prstGeom>
          <a:ln w="12700">
            <a:miter lim="400000"/>
          </a:ln>
        </p:spPr>
      </p:pic>
      <p:pic>
        <p:nvPicPr>
          <p:cNvPr id="80" name="Picture 9" descr="Picture 9"/>
          <p:cNvPicPr>
            <a:picLocks noChangeAspect="1"/>
          </p:cNvPicPr>
          <p:nvPr/>
        </p:nvPicPr>
        <p:blipFill>
          <a:blip r:embed="rId5"/>
          <a:stretch>
            <a:fillRect/>
          </a:stretch>
        </p:blipFill>
        <p:spPr>
          <a:xfrm>
            <a:off x="9084426" y="256850"/>
            <a:ext cx="959441" cy="733788"/>
          </a:xfrm>
          <a:prstGeom prst="rect">
            <a:avLst/>
          </a:prstGeom>
          <a:ln w="12700">
            <a:miter lim="400000"/>
          </a:ln>
        </p:spPr>
      </p:pic>
      <p:sp>
        <p:nvSpPr>
          <p:cNvPr id="81"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2"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3"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049144" y="2007218"/>
            <a:ext cx="10093712" cy="41697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039653" y="1064778"/>
            <a:ext cx="10112696" cy="92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4" name="Slide Number"/>
          <p:cNvSpPr txBox="1">
            <a:spLocks noGrp="1"/>
          </p:cNvSpPr>
          <p:nvPr>
            <p:ph type="sldNum" sz="quarter" idx="2"/>
          </p:nvPr>
        </p:nvSpPr>
        <p:spPr>
          <a:xfrm>
            <a:off x="10884232" y="6414758"/>
            <a:ext cx="258625" cy="248306"/>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5.png"/><Relationship Id="rId5" Type="http://schemas.openxmlformats.org/officeDocument/2006/relationships/image" Target="../media/image4.png"/><Relationship Id="rId10" Type="http://schemas.openxmlformats.org/officeDocument/2006/relationships/customXml" Target="../ink/ink18.xml"/><Relationship Id="rId4" Type="http://schemas.openxmlformats.org/officeDocument/2006/relationships/image" Target="../media/image2.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customXml" Target="../ink/ink19.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customXml" Target="../ink/ink20.xml"/><Relationship Id="rId4" Type="http://schemas.openxmlformats.org/officeDocument/2006/relationships/image" Target="../media/image2.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customXml" Target="../ink/ink21.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0.png"/><Relationship Id="rId5" Type="http://schemas.openxmlformats.org/officeDocument/2006/relationships/image" Target="../media/image4.png"/><Relationship Id="rId10" Type="http://schemas.openxmlformats.org/officeDocument/2006/relationships/customXml" Target="../ink/ink22.xml"/><Relationship Id="rId4" Type="http://schemas.openxmlformats.org/officeDocument/2006/relationships/image" Target="../media/image2.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customXml" Target="../ink/ink23.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customXml" Target="../ink/ink24.xml"/><Relationship Id="rId4" Type="http://schemas.openxmlformats.org/officeDocument/2006/relationships/image" Target="../media/image2.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customXml" Target="../ink/ink25.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customXml" Target="../ink/ink26.xml"/><Relationship Id="rId4" Type="http://schemas.openxmlformats.org/officeDocument/2006/relationships/image" Target="../media/image2.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customXml" Target="../ink/ink27.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0.png"/><Relationship Id="rId5" Type="http://schemas.openxmlformats.org/officeDocument/2006/relationships/image" Target="../media/image4.png"/><Relationship Id="rId10" Type="http://schemas.openxmlformats.org/officeDocument/2006/relationships/customXml" Target="../ink/ink28.xml"/><Relationship Id="rId4" Type="http://schemas.openxmlformats.org/officeDocument/2006/relationships/image" Target="../media/image2.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customXml" Target="../ink/ink29.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customXml" Target="../ink/ink30.xml"/><Relationship Id="rId4" Type="http://schemas.openxmlformats.org/officeDocument/2006/relationships/image" Target="../media/image2.png"/><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customXml" Target="../ink/ink31.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customXml" Target="../ink/ink32.xml"/><Relationship Id="rId4" Type="http://schemas.openxmlformats.org/officeDocument/2006/relationships/image" Target="../media/image2.png"/><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customXml" Target="../ink/ink33.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customXml" Target="../ink/ink34.xml"/><Relationship Id="rId4" Type="http://schemas.openxmlformats.org/officeDocument/2006/relationships/image" Target="../media/image2.pn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customXml" Target="../ink/ink35.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customXml" Target="../ink/ink36.xml"/><Relationship Id="rId4" Type="http://schemas.openxmlformats.org/officeDocument/2006/relationships/image" Target="../media/image2.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34.xml"/><Relationship Id="rId6" Type="http://schemas.openxmlformats.org/officeDocument/2006/relationships/image" Target="../media/image9.png"/><Relationship Id="rId11" Type="http://schemas.openxmlformats.org/officeDocument/2006/relationships/customXml" Target="../ink/ink2.xml"/><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customXml" Target="../ink/ink37.xml"/><Relationship Id="rId13" Type="http://schemas.openxmlformats.org/officeDocument/2006/relationships/image" Target="../media/image31.png"/><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5.png"/><Relationship Id="rId5" Type="http://schemas.openxmlformats.org/officeDocument/2006/relationships/image" Target="../media/image4.png"/><Relationship Id="rId10" Type="http://schemas.openxmlformats.org/officeDocument/2006/relationships/customXml" Target="../ink/ink38.xml"/><Relationship Id="rId4" Type="http://schemas.openxmlformats.org/officeDocument/2006/relationships/image" Target="../media/image2.png"/><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customXml" Target="../ink/ink39.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33.png"/><Relationship Id="rId5" Type="http://schemas.openxmlformats.org/officeDocument/2006/relationships/image" Target="../media/image4.png"/><Relationship Id="rId10" Type="http://schemas.openxmlformats.org/officeDocument/2006/relationships/customXml" Target="../ink/ink40.xml"/><Relationship Id="rId4" Type="http://schemas.openxmlformats.org/officeDocument/2006/relationships/image" Target="../media/image2.pn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customXml" Target="../ink/ink41.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0.png"/><Relationship Id="rId5" Type="http://schemas.openxmlformats.org/officeDocument/2006/relationships/image" Target="../media/image4.png"/><Relationship Id="rId10" Type="http://schemas.openxmlformats.org/officeDocument/2006/relationships/customXml" Target="../ink/ink42.xml"/><Relationship Id="rId4" Type="http://schemas.openxmlformats.org/officeDocument/2006/relationships/image" Target="../media/image2.png"/><Relationship Id="rId9" Type="http://schemas.openxmlformats.org/officeDocument/2006/relationships/image" Target="../media/image170.png"/></Relationships>
</file>

<file path=ppt/slides/_rels/slide23.xml.rels><?xml version="1.0" encoding="UTF-8" standalone="yes"?>
<Relationships xmlns="http://schemas.openxmlformats.org/package/2006/relationships"><Relationship Id="rId8" Type="http://schemas.openxmlformats.org/officeDocument/2006/relationships/customXml" Target="../ink/ink43.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0.png"/><Relationship Id="rId5" Type="http://schemas.openxmlformats.org/officeDocument/2006/relationships/image" Target="../media/image4.png"/><Relationship Id="rId10" Type="http://schemas.openxmlformats.org/officeDocument/2006/relationships/customXml" Target="../ink/ink44.xml"/><Relationship Id="rId4" Type="http://schemas.openxmlformats.org/officeDocument/2006/relationships/image" Target="../media/image2.png"/><Relationship Id="rId9" Type="http://schemas.openxmlformats.org/officeDocument/2006/relationships/image" Target="../media/image170.png"/></Relationships>
</file>

<file path=ppt/slides/_rels/slide24.xml.rels><?xml version="1.0" encoding="UTF-8" standalone="yes"?>
<Relationships xmlns="http://schemas.openxmlformats.org/package/2006/relationships"><Relationship Id="rId8" Type="http://schemas.openxmlformats.org/officeDocument/2006/relationships/customXml" Target="../ink/ink45.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0.png"/><Relationship Id="rId5" Type="http://schemas.openxmlformats.org/officeDocument/2006/relationships/image" Target="../media/image4.png"/><Relationship Id="rId10" Type="http://schemas.openxmlformats.org/officeDocument/2006/relationships/customXml" Target="../ink/ink46.xml"/><Relationship Id="rId4" Type="http://schemas.openxmlformats.org/officeDocument/2006/relationships/image" Target="../media/image2.png"/><Relationship Id="rId9" Type="http://schemas.openxmlformats.org/officeDocument/2006/relationships/image" Target="../media/image170.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customXml" Target="../ink/ink4.xml"/><Relationship Id="rId4" Type="http://schemas.openxmlformats.org/officeDocument/2006/relationships/image" Target="../media/image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0.png"/><Relationship Id="rId5" Type="http://schemas.openxmlformats.org/officeDocument/2006/relationships/image" Target="../media/image4.png"/><Relationship Id="rId10" Type="http://schemas.openxmlformats.org/officeDocument/2006/relationships/customXml" Target="../ink/ink6.xml"/><Relationship Id="rId4" Type="http://schemas.openxmlformats.org/officeDocument/2006/relationships/image" Target="../media/image2.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0.png"/><Relationship Id="rId5" Type="http://schemas.openxmlformats.org/officeDocument/2006/relationships/image" Target="../media/image4.png"/><Relationship Id="rId10" Type="http://schemas.openxmlformats.org/officeDocument/2006/relationships/customXml" Target="../ink/ink8.xml"/><Relationship Id="rId4" Type="http://schemas.openxmlformats.org/officeDocument/2006/relationships/image" Target="../media/image2.png"/><Relationship Id="rId9" Type="http://schemas.openxmlformats.org/officeDocument/2006/relationships/image" Target="../media/image170.png"/></Relationships>
</file>

<file path=ppt/slides/_rels/slide6.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customXml" Target="../ink/ink10.xml"/><Relationship Id="rId4" Type="http://schemas.openxmlformats.org/officeDocument/2006/relationships/image" Target="../media/image2.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4.xml"/><Relationship Id="rId6" Type="http://schemas.openxmlformats.org/officeDocument/2006/relationships/image" Target="../media/image9.png"/><Relationship Id="rId11" Type="http://schemas.openxmlformats.org/officeDocument/2006/relationships/image" Target="../media/image15.png"/><Relationship Id="rId5" Type="http://schemas.openxmlformats.org/officeDocument/2006/relationships/image" Target="../media/image4.png"/><Relationship Id="rId10" Type="http://schemas.openxmlformats.org/officeDocument/2006/relationships/customXml" Target="../ink/ink12.xml"/><Relationship Id="rId4" Type="http://schemas.openxmlformats.org/officeDocument/2006/relationships/image" Target="../media/image2.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13.png"/><Relationship Id="rId7" Type="http://schemas.openxmlformats.org/officeDocument/2006/relationships/image" Target="../media/image10.png"/><Relationship Id="rId12"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4.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customXml" Target="../ink/ink14.xml"/><Relationship Id="rId4" Type="http://schemas.openxmlformats.org/officeDocument/2006/relationships/image" Target="../media/image2.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80.png"/><Relationship Id="rId5" Type="http://schemas.openxmlformats.org/officeDocument/2006/relationships/image" Target="../media/image4.png"/><Relationship Id="rId10" Type="http://schemas.openxmlformats.org/officeDocument/2006/relationships/customXml" Target="../ink/ink16.xml"/><Relationship Id="rId4" Type="http://schemas.openxmlformats.org/officeDocument/2006/relationships/image" Target="../media/image2.png"/><Relationship Id="rId9"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itting at a desk using a computer&#10;&#10;Description automatically generated">
            <a:extLst>
              <a:ext uri="{FF2B5EF4-FFF2-40B4-BE49-F238E27FC236}">
                <a16:creationId xmlns:a16="http://schemas.microsoft.com/office/drawing/2014/main" id="{6E8DDA74-8630-43BB-E564-7470D2C1DFC0}"/>
              </a:ext>
            </a:extLst>
          </p:cNvPr>
          <p:cNvPicPr>
            <a:picLocks noChangeAspect="1"/>
          </p:cNvPicPr>
          <p:nvPr/>
        </p:nvPicPr>
        <p:blipFill rotWithShape="1">
          <a:blip r:embed="rId2"/>
          <a:srcRect l="28" t="125" r="5881" b="35700"/>
          <a:stretch/>
        </p:blipFill>
        <p:spPr>
          <a:xfrm>
            <a:off x="-2985" y="1339747"/>
            <a:ext cx="12225969" cy="5533684"/>
          </a:xfrm>
          <a:prstGeom prst="rect">
            <a:avLst/>
          </a:prstGeom>
        </p:spPr>
      </p:pic>
      <p:sp>
        <p:nvSpPr>
          <p:cNvPr id="468" name="Rectangle"/>
          <p:cNvSpPr/>
          <p:nvPr/>
        </p:nvSpPr>
        <p:spPr>
          <a:xfrm>
            <a:off x="-11767" y="1358797"/>
            <a:ext cx="12203767" cy="5535101"/>
          </a:xfrm>
          <a:prstGeom prst="rect">
            <a:avLst/>
          </a:prstGeom>
          <a:solidFill>
            <a:srgbClr val="4617DE"/>
          </a:solidFill>
          <a:ln w="12700">
            <a:miter lim="400000"/>
          </a:ln>
        </p:spPr>
        <p:txBody>
          <a:bodyPr lIns="45719" rIns="45719" anchor="ctr"/>
          <a:lstStyle/>
          <a:p>
            <a:endParaRPr lang="en-US"/>
          </a:p>
        </p:txBody>
      </p:sp>
      <p:pic>
        <p:nvPicPr>
          <p:cNvPr id="469" name="Picture 7" descr="Picture 7"/>
          <p:cNvPicPr>
            <a:picLocks noChangeAspect="1"/>
          </p:cNvPicPr>
          <p:nvPr/>
        </p:nvPicPr>
        <p:blipFill>
          <a:blip r:embed="rId3"/>
          <a:stretch>
            <a:fillRect/>
          </a:stretch>
        </p:blipFill>
        <p:spPr>
          <a:xfrm>
            <a:off x="10091332" y="387946"/>
            <a:ext cx="1172345" cy="572571"/>
          </a:xfrm>
          <a:prstGeom prst="rect">
            <a:avLst/>
          </a:prstGeom>
          <a:ln w="12700">
            <a:miter lim="400000"/>
          </a:ln>
        </p:spPr>
      </p:pic>
      <p:pic>
        <p:nvPicPr>
          <p:cNvPr id="470" name="Picture 9" descr="Picture 9"/>
          <p:cNvPicPr>
            <a:picLocks noChangeAspect="1"/>
          </p:cNvPicPr>
          <p:nvPr/>
        </p:nvPicPr>
        <p:blipFill>
          <a:blip r:embed="rId4"/>
          <a:stretch>
            <a:fillRect/>
          </a:stretch>
        </p:blipFill>
        <p:spPr>
          <a:xfrm>
            <a:off x="8970126" y="295810"/>
            <a:ext cx="959441" cy="733788"/>
          </a:xfrm>
          <a:prstGeom prst="rect">
            <a:avLst/>
          </a:prstGeom>
          <a:ln w="12700">
            <a:miter lim="400000"/>
          </a:ln>
        </p:spPr>
      </p:pic>
      <p:pic>
        <p:nvPicPr>
          <p:cNvPr id="471" name="pasted-movie.png" descr="pasted-movie.png"/>
          <p:cNvPicPr>
            <a:picLocks noChangeAspect="1"/>
          </p:cNvPicPr>
          <p:nvPr/>
        </p:nvPicPr>
        <p:blipFill>
          <a:blip r:embed="rId5"/>
          <a:stretch>
            <a:fillRect/>
          </a:stretch>
        </p:blipFill>
        <p:spPr>
          <a:xfrm>
            <a:off x="11474078" y="103953"/>
            <a:ext cx="526003" cy="1065320"/>
          </a:xfrm>
          <a:prstGeom prst="rect">
            <a:avLst/>
          </a:prstGeom>
          <a:ln w="12700">
            <a:miter lim="400000"/>
          </a:ln>
        </p:spPr>
      </p:pic>
      <p:pic>
        <p:nvPicPr>
          <p:cNvPr id="472" name="pasted-movie.png" descr="pasted-movie.png"/>
          <p:cNvPicPr>
            <a:picLocks noChangeAspect="1"/>
          </p:cNvPicPr>
          <p:nvPr/>
        </p:nvPicPr>
        <p:blipFill>
          <a:blip r:embed="rId6"/>
          <a:srcRect l="13941" t="19365" r="13941" b="19365"/>
          <a:stretch>
            <a:fillRect/>
          </a:stretch>
        </p:blipFill>
        <p:spPr>
          <a:xfrm>
            <a:off x="7968564" y="251012"/>
            <a:ext cx="907559" cy="771035"/>
          </a:xfrm>
          <a:prstGeom prst="rect">
            <a:avLst/>
          </a:prstGeom>
          <a:ln w="12700">
            <a:miter lim="400000"/>
          </a:ln>
        </p:spPr>
      </p:pic>
      <p:pic>
        <p:nvPicPr>
          <p:cNvPr id="474" name="Image" descr="Image"/>
          <p:cNvPicPr>
            <a:picLocks noChangeAspect="1"/>
          </p:cNvPicPr>
          <p:nvPr/>
        </p:nvPicPr>
        <p:blipFill rotWithShape="1">
          <a:blip r:embed="rId7"/>
          <a:srcRect l="1000" r="13538" b="33964"/>
          <a:stretch/>
        </p:blipFill>
        <p:spPr>
          <a:xfrm>
            <a:off x="10008652" y="5282070"/>
            <a:ext cx="2250548" cy="1597284"/>
          </a:xfrm>
          <a:prstGeom prst="rect">
            <a:avLst/>
          </a:prstGeom>
          <a:ln w="12700">
            <a:miter lim="400000"/>
          </a:ln>
        </p:spPr>
      </p:pic>
      <p:pic>
        <p:nvPicPr>
          <p:cNvPr id="475" name="Image" descr="Image"/>
          <p:cNvPicPr>
            <a:picLocks noChangeAspect="1"/>
          </p:cNvPicPr>
          <p:nvPr/>
        </p:nvPicPr>
        <p:blipFill>
          <a:blip r:embed="rId8"/>
          <a:stretch>
            <a:fillRect/>
          </a:stretch>
        </p:blipFill>
        <p:spPr>
          <a:xfrm>
            <a:off x="1380497" y="2051146"/>
            <a:ext cx="4240770" cy="4117181"/>
          </a:xfrm>
          <a:prstGeom prst="rect">
            <a:avLst/>
          </a:prstGeom>
          <a:ln w="12700">
            <a:miter lim="400000"/>
          </a:ln>
        </p:spPr>
      </p:pic>
      <p:sp>
        <p:nvSpPr>
          <p:cNvPr id="476" name="A new generation…"/>
          <p:cNvSpPr txBox="1"/>
          <p:nvPr/>
        </p:nvSpPr>
        <p:spPr>
          <a:xfrm>
            <a:off x="5915257" y="3184368"/>
            <a:ext cx="4692949" cy="6617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20" rIns="45719" bIns="45720" anchor="t">
            <a:spAutoFit/>
          </a:bodyPr>
          <a:lstStyle/>
          <a:p>
            <a:pPr algn="ctr" defTabSz="457200">
              <a:defRPr sz="3700">
                <a:solidFill>
                  <a:srgbClr val="FFFFFF"/>
                </a:solidFill>
                <a:latin typeface="Myriad Pro Semibold"/>
                <a:ea typeface="Myriad Pro Semibold"/>
                <a:cs typeface="Myriad Pro Semibold"/>
                <a:sym typeface="Myriad Pro Semibold"/>
              </a:defRPr>
            </a:pPr>
            <a:r>
              <a:rPr lang="en-US" b="1" dirty="0">
                <a:latin typeface="Microsoft YaHei"/>
              </a:rPr>
              <a:t>FLOOD PREDICTOR</a:t>
            </a:r>
          </a:p>
        </p:txBody>
      </p:sp>
      <p:sp>
        <p:nvSpPr>
          <p:cNvPr id="5" name="Content Placeholder 2">
            <a:extLst>
              <a:ext uri="{FF2B5EF4-FFF2-40B4-BE49-F238E27FC236}">
                <a16:creationId xmlns:a16="http://schemas.microsoft.com/office/drawing/2014/main" id="{B13C3C6A-022F-5B7B-AC8D-CA48D3C44C6A}"/>
              </a:ext>
            </a:extLst>
          </p:cNvPr>
          <p:cNvSpPr txBox="1">
            <a:spLocks noGrp="1"/>
          </p:cNvSpPr>
          <p:nvPr>
            <p:ph type="body" sz="quarter" idx="1"/>
          </p:nvPr>
        </p:nvSpPr>
        <p:spPr>
          <a:xfrm>
            <a:off x="6648450" y="3975901"/>
            <a:ext cx="4050244" cy="748499"/>
          </a:xfrm>
          <a:prstGeom prst="rect">
            <a:avLst/>
          </a:prstGeom>
        </p:spPr>
        <p:txBody>
          <a:bodyPr lIns="45719" tIns="45720" rIns="45719" bIns="45720" anchor="ctr">
            <a:normAutofit/>
          </a:bodyPr>
          <a:lstStyle/>
          <a:p>
            <a:pPr algn="l">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FEFFFE"/>
                </a:solidFill>
                <a:latin typeface="Microsoft YaHei Light"/>
              </a:rPr>
              <a:t>SANOU LIONEL ANGE DANIEL</a:t>
            </a:r>
          </a:p>
          <a:p>
            <a:pPr algn="l">
              <a:lnSpc>
                <a:spcPct val="100000"/>
              </a:lnSpc>
              <a:defRPr sz="1400">
                <a:solidFill>
                  <a:srgbClr val="000000"/>
                </a:solidFill>
                <a:latin typeface="Merriweather Sans Light"/>
                <a:ea typeface="Merriweather Sans Light"/>
                <a:cs typeface="Merriweather Sans Light"/>
                <a:sym typeface="Merriweather Sans Light"/>
              </a:defRPr>
            </a:pPr>
            <a:r>
              <a:rPr lang="en-US" sz="1600" dirty="0">
                <a:solidFill>
                  <a:srgbClr val="FEFFFE"/>
                </a:solidFill>
                <a:latin typeface="Microsoft YaHei Light"/>
              </a:rPr>
              <a:t>FAWZEIA NASR HUSSEIN ABDELRAHMAN</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Data Collection</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a:latin typeface="Microsoft YaHei" panose="020B0503020204020204" pitchFamily="34" charset="-122"/>
                <a:ea typeface="Microsoft YaHei" panose="020B0503020204020204" pitchFamily="34" charset="-122"/>
                <a:cs typeface="+mj-lt"/>
              </a:rPr>
              <a:t>In order to collect data for our capstone project ,we use the dataset from Indian flood</a:t>
            </a: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a:latin typeface="Microsoft YaHei" panose="020B0503020204020204" pitchFamily="34" charset="-122"/>
                <a:ea typeface="Microsoft YaHei" panose="020B0503020204020204" pitchFamily="34" charset="-122"/>
                <a:cs typeface="+mj-lt"/>
              </a:rPr>
              <a:t>inventory dataset that we combine with the historical data of open-</a:t>
            </a:r>
            <a:r>
              <a:rPr lang="en-US" sz="2000" dirty="0" err="1">
                <a:latin typeface="Microsoft YaHei" panose="020B0503020204020204" pitchFamily="34" charset="-122"/>
                <a:ea typeface="Microsoft YaHei" panose="020B0503020204020204" pitchFamily="34" charset="-122"/>
                <a:cs typeface="+mj-lt"/>
              </a:rPr>
              <a:t>meteo</a:t>
            </a:r>
            <a:r>
              <a:rPr lang="en-US" sz="2000" dirty="0">
                <a:latin typeface="Microsoft YaHei" panose="020B0503020204020204" pitchFamily="34" charset="-122"/>
                <a:ea typeface="Microsoft YaHei" panose="020B0503020204020204" pitchFamily="34" charset="-122"/>
                <a:cs typeface="+mj-lt"/>
              </a:rPr>
              <a:t>.</a:t>
            </a: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err="1">
                <a:latin typeface="Microsoft YaHei" panose="020B0503020204020204" pitchFamily="34" charset="-122"/>
                <a:ea typeface="Microsoft YaHei" panose="020B0503020204020204" pitchFamily="34" charset="-122"/>
                <a:cs typeface="+mj-lt"/>
              </a:rPr>
              <a:t>firstly,we</a:t>
            </a:r>
            <a:r>
              <a:rPr lang="en-US" sz="2000" dirty="0">
                <a:latin typeface="Microsoft YaHei" panose="020B0503020204020204" pitchFamily="34" charset="-122"/>
                <a:ea typeface="Microsoft YaHei" panose="020B0503020204020204" pitchFamily="34" charset="-122"/>
                <a:cs typeface="+mj-lt"/>
              </a:rPr>
              <a:t> use the dataset of Indian flood inventory which contains geographical data of</a:t>
            </a: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a:latin typeface="Microsoft YaHei" panose="020B0503020204020204" pitchFamily="34" charset="-122"/>
                <a:ea typeface="Microsoft YaHei" panose="020B0503020204020204" pitchFamily="34" charset="-122"/>
                <a:cs typeface="+mj-lt"/>
              </a:rPr>
              <a:t>flooded areas and the period where events happened .</a:t>
            </a: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a:latin typeface="Microsoft YaHei" panose="020B0503020204020204" pitchFamily="34" charset="-122"/>
                <a:ea typeface="Microsoft YaHei" panose="020B0503020204020204" pitchFamily="34" charset="-122"/>
                <a:cs typeface="+mj-lt"/>
              </a:rPr>
              <a:t>In the second </a:t>
            </a:r>
            <a:r>
              <a:rPr lang="en-US" sz="2000" dirty="0" err="1">
                <a:latin typeface="Microsoft YaHei" panose="020B0503020204020204" pitchFamily="34" charset="-122"/>
                <a:ea typeface="Microsoft YaHei" panose="020B0503020204020204" pitchFamily="34" charset="-122"/>
                <a:cs typeface="+mj-lt"/>
              </a:rPr>
              <a:t>part,we</a:t>
            </a:r>
            <a:r>
              <a:rPr lang="en-US" sz="2000" dirty="0">
                <a:latin typeface="Microsoft YaHei" panose="020B0503020204020204" pitchFamily="34" charset="-122"/>
                <a:ea typeface="Microsoft YaHei" panose="020B0503020204020204" pitchFamily="34" charset="-122"/>
                <a:cs typeface="+mj-lt"/>
              </a:rPr>
              <a:t> use the API of open-</a:t>
            </a:r>
            <a:r>
              <a:rPr lang="en-US" sz="2000" dirty="0" err="1">
                <a:latin typeface="Microsoft YaHei" panose="020B0503020204020204" pitchFamily="34" charset="-122"/>
                <a:ea typeface="Microsoft YaHei" panose="020B0503020204020204" pitchFamily="34" charset="-122"/>
                <a:cs typeface="+mj-lt"/>
              </a:rPr>
              <a:t>meteo</a:t>
            </a:r>
            <a:r>
              <a:rPr lang="en-US" sz="2000" dirty="0">
                <a:latin typeface="Microsoft YaHei" panose="020B0503020204020204" pitchFamily="34" charset="-122"/>
                <a:ea typeface="Microsoft YaHei" panose="020B0503020204020204" pitchFamily="34" charset="-122"/>
                <a:cs typeface="+mj-lt"/>
              </a:rPr>
              <a:t> to have precise hydrological data about</a:t>
            </a: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a:latin typeface="Microsoft YaHei" panose="020B0503020204020204" pitchFamily="34" charset="-122"/>
                <a:ea typeface="Microsoft YaHei" panose="020B0503020204020204" pitchFamily="34" charset="-122"/>
                <a:cs typeface="+mj-lt"/>
              </a:rPr>
              <a:t>area flooded in addition with meteorological data</a:t>
            </a:r>
          </a:p>
        </p:txBody>
      </p:sp>
    </p:spTree>
    <p:extLst>
      <p:ext uri="{BB962C8B-B14F-4D97-AF65-F5344CB8AC3E}">
        <p14:creationId xmlns:p14="http://schemas.microsoft.com/office/powerpoint/2010/main" val="283519923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11349893"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icrosoft YaHei"/>
              </a:rPr>
              <a:t>Exploratory Data Analysis and Feature Engineering</a:t>
            </a:r>
            <a:endParaRPr lang="en-US" dirty="0"/>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6415740" cy="42498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panose="020B0503020204020204" pitchFamily="34" charset="-122"/>
                <a:ea typeface="Microsoft YaHei" panose="020B0503020204020204" pitchFamily="34" charset="-122"/>
                <a:cs typeface="+mj-lt"/>
              </a:rPr>
              <a:t>The dataset contains 371 entries with the following columns:</a:t>
            </a: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panose="020B0503020204020204" pitchFamily="34" charset="-122"/>
                <a:ea typeface="Microsoft YaHei" panose="020B0503020204020204" pitchFamily="34" charset="-122"/>
                <a:cs typeface="+mj-lt"/>
              </a:rPr>
              <a:t>Start Date &amp; End Date</a:t>
            </a:r>
            <a:r>
              <a:rPr lang="en-US" sz="1400" dirty="0">
                <a:latin typeface="Microsoft YaHei" panose="020B0503020204020204" pitchFamily="34" charset="-122"/>
                <a:ea typeface="Microsoft YaHei" panose="020B0503020204020204" pitchFamily="34" charset="-122"/>
                <a:cs typeface="+mj-lt"/>
              </a:rPr>
              <a:t>: Start and end dates of the analyzed events.</a:t>
            </a: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panose="020B0503020204020204" pitchFamily="34" charset="-122"/>
                <a:ea typeface="Microsoft YaHei" panose="020B0503020204020204" pitchFamily="34" charset="-122"/>
                <a:cs typeface="+mj-lt"/>
              </a:rPr>
              <a:t>Latitude &amp; Longitude</a:t>
            </a:r>
            <a:r>
              <a:rPr lang="en-US" sz="1400" dirty="0">
                <a:latin typeface="Microsoft YaHei" panose="020B0503020204020204" pitchFamily="34" charset="-122"/>
                <a:ea typeface="Microsoft YaHei" panose="020B0503020204020204" pitchFamily="34" charset="-122"/>
                <a:cs typeface="+mj-lt"/>
              </a:rPr>
              <a:t>: Geographical coordinates of the studied locations.</a:t>
            </a: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panose="020B0503020204020204" pitchFamily="34" charset="-122"/>
                <a:ea typeface="Microsoft YaHei" panose="020B0503020204020204" pitchFamily="34" charset="-122"/>
                <a:cs typeface="+mj-lt"/>
              </a:rPr>
              <a:t>temperature_2m_mean</a:t>
            </a:r>
            <a:r>
              <a:rPr lang="en-US" sz="1400" dirty="0">
                <a:latin typeface="Microsoft YaHei" panose="020B0503020204020204" pitchFamily="34" charset="-122"/>
                <a:ea typeface="Microsoft YaHei" panose="020B0503020204020204" pitchFamily="34" charset="-122"/>
                <a:cs typeface="+mj-lt"/>
              </a:rPr>
              <a:t>: Average temperature at 2 meters during the period.</a:t>
            </a: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1400" b="1" dirty="0" err="1">
                <a:latin typeface="Microsoft YaHei" panose="020B0503020204020204" pitchFamily="34" charset="-122"/>
                <a:ea typeface="Microsoft YaHei" panose="020B0503020204020204" pitchFamily="34" charset="-122"/>
                <a:cs typeface="+mj-lt"/>
              </a:rPr>
              <a:t>precipitation_sum</a:t>
            </a:r>
            <a:r>
              <a:rPr lang="en-US" sz="1400" dirty="0">
                <a:latin typeface="Microsoft YaHei" panose="020B0503020204020204" pitchFamily="34" charset="-122"/>
                <a:ea typeface="Microsoft YaHei" panose="020B0503020204020204" pitchFamily="34" charset="-122"/>
                <a:cs typeface="+mj-lt"/>
              </a:rPr>
              <a:t>: Total precipitation (in mm) over the period.</a:t>
            </a: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1400" b="1" dirty="0" err="1">
                <a:latin typeface="Microsoft YaHei" panose="020B0503020204020204" pitchFamily="34" charset="-122"/>
                <a:ea typeface="Microsoft YaHei" panose="020B0503020204020204" pitchFamily="34" charset="-122"/>
                <a:cs typeface="+mj-lt"/>
              </a:rPr>
              <a:t>rain_sum</a:t>
            </a:r>
            <a:r>
              <a:rPr lang="en-US" sz="1400" dirty="0">
                <a:latin typeface="Microsoft YaHei" panose="020B0503020204020204" pitchFamily="34" charset="-122"/>
                <a:ea typeface="Microsoft YaHei" panose="020B0503020204020204" pitchFamily="34" charset="-122"/>
                <a:cs typeface="+mj-lt"/>
              </a:rPr>
              <a:t>: Total rainfall recorded (in mm).</a:t>
            </a: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panose="020B0503020204020204" pitchFamily="34" charset="-122"/>
                <a:ea typeface="Microsoft YaHei" panose="020B0503020204020204" pitchFamily="34" charset="-122"/>
                <a:cs typeface="+mj-lt"/>
              </a:rPr>
              <a:t>wind_speed_10m_max</a:t>
            </a:r>
            <a:r>
              <a:rPr lang="en-US" sz="1400" dirty="0">
                <a:latin typeface="Microsoft YaHei" panose="020B0503020204020204" pitchFamily="34" charset="-122"/>
                <a:ea typeface="Microsoft YaHei" panose="020B0503020204020204" pitchFamily="34" charset="-122"/>
                <a:cs typeface="+mj-lt"/>
              </a:rPr>
              <a:t>: Maximum wind speed at 10 meters (in m/s).</a:t>
            </a: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panose="020B0503020204020204" pitchFamily="34" charset="-122"/>
                <a:ea typeface="Microsoft YaHei" panose="020B0503020204020204" pitchFamily="34" charset="-122"/>
                <a:cs typeface="+mj-lt"/>
              </a:rPr>
              <a:t>Flooded</a:t>
            </a:r>
            <a:r>
              <a:rPr lang="en-US" sz="1400" dirty="0">
                <a:latin typeface="Microsoft YaHei" panose="020B0503020204020204" pitchFamily="34" charset="-122"/>
                <a:ea typeface="Microsoft YaHei" panose="020B0503020204020204" pitchFamily="34" charset="-122"/>
                <a:cs typeface="+mj-lt"/>
              </a:rPr>
              <a:t>: Binary indicator (1 = flood occurred, 0 = no flood).</a:t>
            </a:r>
          </a:p>
        </p:txBody>
      </p:sp>
      <p:pic>
        <p:nvPicPr>
          <p:cNvPr id="5" name="Picture 4">
            <a:extLst>
              <a:ext uri="{FF2B5EF4-FFF2-40B4-BE49-F238E27FC236}">
                <a16:creationId xmlns:a16="http://schemas.microsoft.com/office/drawing/2014/main" id="{0BFB98F3-3061-48D7-A1F3-20338F67E957}"/>
              </a:ext>
            </a:extLst>
          </p:cNvPr>
          <p:cNvPicPr>
            <a:picLocks noChangeAspect="1"/>
          </p:cNvPicPr>
          <p:nvPr/>
        </p:nvPicPr>
        <p:blipFill>
          <a:blip r:embed="rId12"/>
          <a:stretch>
            <a:fillRect/>
          </a:stretch>
        </p:blipFill>
        <p:spPr>
          <a:xfrm>
            <a:off x="7201453" y="1965644"/>
            <a:ext cx="4961050" cy="3101609"/>
          </a:xfrm>
          <a:prstGeom prst="rect">
            <a:avLst/>
          </a:prstGeom>
        </p:spPr>
      </p:pic>
    </p:spTree>
    <p:extLst>
      <p:ext uri="{BB962C8B-B14F-4D97-AF65-F5344CB8AC3E}">
        <p14:creationId xmlns:p14="http://schemas.microsoft.com/office/powerpoint/2010/main" val="185276563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11349893"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icrosoft YaHei"/>
              </a:rPr>
              <a:t>Exploratory Data Analysis and Feature Engineering</a:t>
            </a:r>
            <a:endParaRPr lang="en-US" dirty="0"/>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4380463" cy="42498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a:latin typeface="Microsoft YaHei Light"/>
                <a:ea typeface="+mj-lt"/>
                <a:cs typeface="+mj-lt"/>
              </a:rPr>
              <a:t>A significant portion of the dataset corresponds to flood events (Flooded = 1),</a:t>
            </a: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a:latin typeface="Microsoft YaHei Light"/>
                <a:ea typeface="+mj-lt"/>
                <a:cs typeface="+mj-lt"/>
              </a:rPr>
              <a:t>which may influence the balance of the machine learning model and require addressing(weighting)</a:t>
            </a:r>
          </a:p>
        </p:txBody>
      </p:sp>
      <p:pic>
        <p:nvPicPr>
          <p:cNvPr id="5" name="Picture 4">
            <a:extLst>
              <a:ext uri="{FF2B5EF4-FFF2-40B4-BE49-F238E27FC236}">
                <a16:creationId xmlns:a16="http://schemas.microsoft.com/office/drawing/2014/main" id="{9DFF0E3A-08E7-49C4-A59A-F83FDF3F9469}"/>
              </a:ext>
            </a:extLst>
          </p:cNvPr>
          <p:cNvPicPr>
            <a:picLocks noChangeAspect="1"/>
          </p:cNvPicPr>
          <p:nvPr/>
        </p:nvPicPr>
        <p:blipFill>
          <a:blip r:embed="rId12"/>
          <a:stretch>
            <a:fillRect/>
          </a:stretch>
        </p:blipFill>
        <p:spPr>
          <a:xfrm>
            <a:off x="5363154" y="2219976"/>
            <a:ext cx="5420228" cy="3826864"/>
          </a:xfrm>
          <a:prstGeom prst="rect">
            <a:avLst/>
          </a:prstGeom>
        </p:spPr>
      </p:pic>
    </p:spTree>
    <p:extLst>
      <p:ext uri="{BB962C8B-B14F-4D97-AF65-F5344CB8AC3E}">
        <p14:creationId xmlns:p14="http://schemas.microsoft.com/office/powerpoint/2010/main" val="15049476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11349893"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icrosoft YaHei"/>
              </a:rPr>
              <a:t>Exploratory Data Analysis and Feature Engineering</a:t>
            </a:r>
            <a:endParaRPr lang="en-US" dirty="0"/>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4380463" cy="42498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a:latin typeface="Microsoft YaHei" panose="020B0503020204020204" pitchFamily="34" charset="-122"/>
                <a:ea typeface="Microsoft YaHei" panose="020B0503020204020204" pitchFamily="34" charset="-122"/>
                <a:cs typeface="+mj-lt"/>
              </a:rPr>
              <a:t>We add duration feature which is the number of days between the start date and the end date of the observation period and remove the start date and end date from the dataset </a:t>
            </a:r>
          </a:p>
        </p:txBody>
      </p:sp>
      <p:pic>
        <p:nvPicPr>
          <p:cNvPr id="5" name="Picture 4">
            <a:extLst>
              <a:ext uri="{FF2B5EF4-FFF2-40B4-BE49-F238E27FC236}">
                <a16:creationId xmlns:a16="http://schemas.microsoft.com/office/drawing/2014/main" id="{5452ED8E-0325-4068-B238-A2A898239E16}"/>
              </a:ext>
            </a:extLst>
          </p:cNvPr>
          <p:cNvPicPr>
            <a:picLocks noChangeAspect="1"/>
          </p:cNvPicPr>
          <p:nvPr/>
        </p:nvPicPr>
        <p:blipFill>
          <a:blip r:embed="rId12"/>
          <a:stretch>
            <a:fillRect/>
          </a:stretch>
        </p:blipFill>
        <p:spPr>
          <a:xfrm>
            <a:off x="6610591" y="2148536"/>
            <a:ext cx="4244708" cy="2377646"/>
          </a:xfrm>
          <a:prstGeom prst="rect">
            <a:avLst/>
          </a:prstGeom>
        </p:spPr>
      </p:pic>
    </p:spTree>
    <p:extLst>
      <p:ext uri="{BB962C8B-B14F-4D97-AF65-F5344CB8AC3E}">
        <p14:creationId xmlns:p14="http://schemas.microsoft.com/office/powerpoint/2010/main" val="325407333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3" name="Rectangle">
            <a:extLst>
              <a:ext uri="{FF2B5EF4-FFF2-40B4-BE49-F238E27FC236}">
                <a16:creationId xmlns:a16="http://schemas.microsoft.com/office/drawing/2014/main" id="{A76E722F-F453-1D78-E217-B9D17F108B48}"/>
              </a:ext>
            </a:extLst>
          </p:cNvPr>
          <p:cNvSpPr/>
          <p:nvPr/>
        </p:nvSpPr>
        <p:spPr>
          <a:xfrm>
            <a:off x="407334" y="2031148"/>
            <a:ext cx="10715116" cy="1362402"/>
          </a:xfrm>
          <a:prstGeom prst="rect">
            <a:avLst/>
          </a:prstGeom>
          <a:solidFill>
            <a:srgbClr val="FE2E45"/>
          </a:solidFill>
          <a:ln w="12700">
            <a:miter lim="400000"/>
          </a:ln>
        </p:spPr>
        <p:txBody>
          <a:bodyPr lIns="45719" rIns="45719" anchor="ctr"/>
          <a:lstStyle/>
          <a:p>
            <a:endParaRPr dirty="0"/>
          </a:p>
        </p:txBody>
      </p:sp>
      <p:sp>
        <p:nvSpPr>
          <p:cNvPr id="8" name="Title 1">
            <a:extLst>
              <a:ext uri="{FF2B5EF4-FFF2-40B4-BE49-F238E27FC236}">
                <a16:creationId xmlns:a16="http://schemas.microsoft.com/office/drawing/2014/main" id="{7071CC31-E3BB-0CF5-58C7-0CB500F3ECEF}"/>
              </a:ext>
            </a:extLst>
          </p:cNvPr>
          <p:cNvSpPr txBox="1">
            <a:spLocks/>
          </p:cNvSpPr>
          <p:nvPr/>
        </p:nvSpPr>
        <p:spPr>
          <a:xfrm>
            <a:off x="629265" y="2422430"/>
            <a:ext cx="10572656"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a:ea typeface="Microsoft YaHei"/>
              </a:rPr>
              <a:t>Model</a:t>
            </a:r>
            <a:endParaRPr lang="en-US" sz="4000" dirty="0">
              <a:solidFill>
                <a:schemeClr val="tx1"/>
              </a:solidFill>
            </a:endParaRPr>
          </a:p>
        </p:txBody>
      </p:sp>
    </p:spTree>
    <p:extLst>
      <p:ext uri="{BB962C8B-B14F-4D97-AF65-F5344CB8AC3E}">
        <p14:creationId xmlns:p14="http://schemas.microsoft.com/office/powerpoint/2010/main" val="112329601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11349893"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latin typeface="Microsoft YaHei"/>
                <a:ea typeface="Microsoft YaHei"/>
              </a:rPr>
              <a:t>Model Selection and Training </a:t>
            </a:r>
            <a:endParaRPr lang="en-US" dirty="0"/>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a:solidFill>
                  <a:srgbClr val="000000"/>
                </a:solidFill>
                <a:latin typeface="Microsoft YaHei" panose="020B0503020204020204" pitchFamily="34" charset="-122"/>
                <a:ea typeface="Microsoft YaHei" panose="020B0503020204020204" pitchFamily="34" charset="-122"/>
                <a:cs typeface="Calibri"/>
              </a:rPr>
              <a:t>Firstly we </a:t>
            </a:r>
            <a:r>
              <a:rPr lang="en-US" sz="2000" dirty="0">
                <a:latin typeface="Microsoft YaHei" panose="020B0503020204020204" pitchFamily="34" charset="-122"/>
                <a:ea typeface="Microsoft YaHei" panose="020B0503020204020204" pitchFamily="34" charset="-122"/>
              </a:rPr>
              <a:t>used a model called </a:t>
            </a:r>
            <a:r>
              <a:rPr lang="en-US" sz="2000" b="1" dirty="0">
                <a:latin typeface="Microsoft YaHei" panose="020B0503020204020204" pitchFamily="34" charset="-122"/>
                <a:ea typeface="Microsoft YaHei" panose="020B0503020204020204" pitchFamily="34" charset="-122"/>
              </a:rPr>
              <a:t>Random Forest</a:t>
            </a:r>
            <a:r>
              <a:rPr lang="en-US" sz="2000" dirty="0">
                <a:latin typeface="Microsoft YaHei" panose="020B0503020204020204" pitchFamily="34" charset="-122"/>
                <a:ea typeface="Microsoft YaHei" panose="020B0503020204020204" pitchFamily="34" charset="-122"/>
              </a:rPr>
              <a:t>, which gave us a good start in making predictions</a:t>
            </a:r>
            <a:endParaRPr lang="en-US" sz="2000" dirty="0">
              <a:solidFill>
                <a:srgbClr val="000000"/>
              </a:solidFill>
              <a:latin typeface="Microsoft YaHei" panose="020B0503020204020204" pitchFamily="34" charset="-122"/>
              <a:ea typeface="Microsoft YaHei" panose="020B0503020204020204" pitchFamily="34" charset="-122"/>
              <a:cs typeface="Calibri"/>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a:t>Secondly we switched to </a:t>
            </a:r>
            <a:r>
              <a:rPr lang="en-US" sz="2000" b="1" dirty="0" err="1"/>
              <a:t>XGBoost</a:t>
            </a:r>
            <a:r>
              <a:rPr lang="en-US" sz="2000" dirty="0"/>
              <a:t>, a more advanced machine learning </a:t>
            </a:r>
            <a:r>
              <a:rPr lang="en-US" sz="2000" dirty="0" err="1"/>
              <a:t>algorithm.</a:t>
            </a:r>
            <a:r>
              <a:rPr lang="en-US" sz="2000" b="1" dirty="0" err="1"/>
              <a:t>Why</a:t>
            </a:r>
            <a:r>
              <a:rPr lang="en-US" sz="2000" b="1" dirty="0"/>
              <a:t> </a:t>
            </a:r>
            <a:r>
              <a:rPr lang="en-US" sz="2000" b="1" dirty="0" err="1"/>
              <a:t>XGBoost</a:t>
            </a:r>
            <a:r>
              <a:rPr lang="en-US" sz="2000" b="1" dirty="0"/>
              <a:t>?</a:t>
            </a:r>
            <a:r>
              <a:rPr lang="en-US" sz="2000" dirty="0"/>
              <a:t> It's faster, more efficient, and better at handling complex patterns in data.</a:t>
            </a: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sz="2000" dirty="0">
              <a:latin typeface="Microsoft YaHei" panose="020B0503020204020204" pitchFamily="34" charset="-122"/>
              <a:ea typeface="Microsoft YaHei" panose="020B0503020204020204" pitchFamily="34" charset="-122"/>
              <a:cs typeface="+mj-lt"/>
            </a:endParaRPr>
          </a:p>
        </p:txBody>
      </p:sp>
    </p:spTree>
    <p:extLst>
      <p:ext uri="{BB962C8B-B14F-4D97-AF65-F5344CB8AC3E}">
        <p14:creationId xmlns:p14="http://schemas.microsoft.com/office/powerpoint/2010/main" val="280358292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11349893"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Model Evaluation and Hyperparameter Tuning</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47734" y="2234856"/>
            <a:ext cx="10195569" cy="42498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a:latin typeface="Microsoft YaHei" panose="020B0503020204020204" pitchFamily="34" charset="-122"/>
                <a:ea typeface="Microsoft YaHei" panose="020B0503020204020204" pitchFamily="34" charset="-122"/>
              </a:rPr>
              <a:t>we trained a basic version of the </a:t>
            </a:r>
            <a:r>
              <a:rPr lang="en-US" sz="2000" dirty="0" err="1">
                <a:latin typeface="Microsoft YaHei" panose="020B0503020204020204" pitchFamily="34" charset="-122"/>
                <a:ea typeface="Microsoft YaHei" panose="020B0503020204020204" pitchFamily="34" charset="-122"/>
              </a:rPr>
              <a:t>XGBoost</a:t>
            </a:r>
            <a:r>
              <a:rPr lang="en-US" sz="2000" dirty="0">
                <a:latin typeface="Microsoft YaHei" panose="020B0503020204020204" pitchFamily="34" charset="-122"/>
                <a:ea typeface="Microsoft YaHei" panose="020B0503020204020204" pitchFamily="34" charset="-122"/>
              </a:rPr>
              <a:t> model to see how well it performs and  we obtain these results :</a:t>
            </a: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sz="2000" dirty="0">
              <a:latin typeface="Microsoft YaHei" panose="020B0503020204020204" pitchFamily="34" charset="-122"/>
              <a:ea typeface="Microsoft YaHei" panose="020B0503020204020204" pitchFamily="34" charset="-122"/>
            </a:endParaRP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sz="2000" dirty="0">
              <a:latin typeface="Microsoft YaHei" panose="020B0503020204020204" pitchFamily="34" charset="-122"/>
              <a:ea typeface="Microsoft YaHei" panose="020B0503020204020204" pitchFamily="34" charset="-122"/>
              <a:cs typeface="+mj-lt"/>
            </a:endParaRPr>
          </a:p>
        </p:txBody>
      </p:sp>
      <p:pic>
        <p:nvPicPr>
          <p:cNvPr id="4" name="Picture 3">
            <a:extLst>
              <a:ext uri="{FF2B5EF4-FFF2-40B4-BE49-F238E27FC236}">
                <a16:creationId xmlns:a16="http://schemas.microsoft.com/office/drawing/2014/main" id="{300052C2-251B-4310-B4DA-89F1A568FC5A}"/>
              </a:ext>
            </a:extLst>
          </p:cNvPr>
          <p:cNvPicPr>
            <a:picLocks noChangeAspect="1"/>
          </p:cNvPicPr>
          <p:nvPr/>
        </p:nvPicPr>
        <p:blipFill>
          <a:blip r:embed="rId12"/>
          <a:stretch>
            <a:fillRect/>
          </a:stretch>
        </p:blipFill>
        <p:spPr>
          <a:xfrm>
            <a:off x="2327604" y="3058899"/>
            <a:ext cx="4496190" cy="1005927"/>
          </a:xfrm>
          <a:prstGeom prst="rect">
            <a:avLst/>
          </a:prstGeom>
        </p:spPr>
      </p:pic>
    </p:spTree>
    <p:extLst>
      <p:ext uri="{BB962C8B-B14F-4D97-AF65-F5344CB8AC3E}">
        <p14:creationId xmlns:p14="http://schemas.microsoft.com/office/powerpoint/2010/main" val="405072089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11349893"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Model Evaluation and Hyperparameter Tuning</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47735" y="2234856"/>
            <a:ext cx="7245892" cy="42498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a:latin typeface="Microsoft YaHei" panose="020B0503020204020204" pitchFamily="34" charset="-122"/>
                <a:ea typeface="Microsoft YaHei" panose="020B0503020204020204" pitchFamily="34" charset="-122"/>
              </a:rPr>
              <a:t>Confusion Matrix for a baseline XGBOOST shows that :</a:t>
            </a: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sz="2000" dirty="0">
              <a:latin typeface="Microsoft YaHei" panose="020B0503020204020204" pitchFamily="34" charset="-122"/>
              <a:ea typeface="Microsoft YaHei" panose="020B0503020204020204" pitchFamily="34" charset="-122"/>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a:latin typeface="Microsoft YaHei" panose="020B0503020204020204" pitchFamily="34" charset="-122"/>
                <a:ea typeface="Microsoft YaHei" panose="020B0503020204020204" pitchFamily="34" charset="-122"/>
              </a:rPr>
              <a:t>    Correctly predicted: 15 cases of "0" and 57 cases of "1".</a:t>
            </a: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a:latin typeface="Microsoft YaHei" panose="020B0503020204020204" pitchFamily="34" charset="-122"/>
                <a:ea typeface="Microsoft YaHei" panose="020B0503020204020204" pitchFamily="34" charset="-122"/>
              </a:rPr>
              <a:t>    Misclassified: 3 cases of "0" as "1".</a:t>
            </a: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sz="2000" dirty="0">
              <a:latin typeface="Microsoft YaHei" panose="020B0503020204020204" pitchFamily="34" charset="-122"/>
              <a:ea typeface="Microsoft YaHei" panose="020B0503020204020204" pitchFamily="34" charset="-122"/>
            </a:endParaRP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sz="2000" dirty="0">
              <a:latin typeface="Microsoft YaHei" panose="020B0503020204020204" pitchFamily="34" charset="-122"/>
              <a:ea typeface="Microsoft YaHei" panose="020B0503020204020204" pitchFamily="34" charset="-122"/>
              <a:cs typeface="+mj-lt"/>
            </a:endParaRPr>
          </a:p>
        </p:txBody>
      </p:sp>
    </p:spTree>
    <p:extLst>
      <p:ext uri="{BB962C8B-B14F-4D97-AF65-F5344CB8AC3E}">
        <p14:creationId xmlns:p14="http://schemas.microsoft.com/office/powerpoint/2010/main" val="283465590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11349893"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Model Refinement and Testing</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9"/>
            <a:ext cx="6140437" cy="346280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a:solidFill>
                  <a:srgbClr val="000000"/>
                </a:solidFill>
                <a:latin typeface="Microsoft YaHei" panose="020B0503020204020204" pitchFamily="34" charset="-122"/>
                <a:ea typeface="Microsoft YaHei" panose="020B0503020204020204" pitchFamily="34" charset="-122"/>
                <a:cs typeface="Calibri"/>
              </a:rPr>
              <a:t>To improve the model's performance, </a:t>
            </a:r>
            <a:r>
              <a:rPr lang="en-US" sz="2000" dirty="0" err="1">
                <a:solidFill>
                  <a:srgbClr val="000000"/>
                </a:solidFill>
                <a:latin typeface="Microsoft YaHei" panose="020B0503020204020204" pitchFamily="34" charset="-122"/>
                <a:ea typeface="Microsoft YaHei" panose="020B0503020204020204" pitchFamily="34" charset="-122"/>
                <a:cs typeface="Calibri"/>
              </a:rPr>
              <a:t>GridSearch</a:t>
            </a:r>
            <a:r>
              <a:rPr lang="en-US" sz="2000" dirty="0">
                <a:solidFill>
                  <a:srgbClr val="000000"/>
                </a:solidFill>
                <a:latin typeface="Microsoft YaHei" panose="020B0503020204020204" pitchFamily="34" charset="-122"/>
                <a:ea typeface="Microsoft YaHei" panose="020B0503020204020204" pitchFamily="34" charset="-122"/>
                <a:cs typeface="Calibri"/>
              </a:rPr>
              <a:t> cross validation was used to explore a range of hyperparameters, including </a:t>
            </a:r>
            <a:r>
              <a:rPr lang="en-US" sz="2000" dirty="0" err="1">
                <a:solidFill>
                  <a:srgbClr val="000000"/>
                </a:solidFill>
                <a:latin typeface="Microsoft YaHei" panose="020B0503020204020204" pitchFamily="34" charset="-122"/>
                <a:ea typeface="Microsoft YaHei" panose="020B0503020204020204" pitchFamily="34" charset="-122"/>
                <a:cs typeface="Calibri"/>
              </a:rPr>
              <a:t>n_estimators</a:t>
            </a:r>
            <a:r>
              <a:rPr lang="en-US" sz="2000" dirty="0">
                <a:solidFill>
                  <a:srgbClr val="000000"/>
                </a:solidFill>
                <a:latin typeface="Microsoft YaHei" panose="020B0503020204020204" pitchFamily="34" charset="-122"/>
                <a:ea typeface="Microsoft YaHei" panose="020B0503020204020204" pitchFamily="34" charset="-122"/>
                <a:cs typeface="Calibri"/>
              </a:rPr>
              <a:t>, </a:t>
            </a:r>
            <a:r>
              <a:rPr lang="en-US" sz="2000" dirty="0" err="1">
                <a:solidFill>
                  <a:srgbClr val="000000"/>
                </a:solidFill>
                <a:latin typeface="Microsoft YaHei" panose="020B0503020204020204" pitchFamily="34" charset="-122"/>
                <a:ea typeface="Microsoft YaHei" panose="020B0503020204020204" pitchFamily="34" charset="-122"/>
                <a:cs typeface="Calibri"/>
              </a:rPr>
              <a:t>learning_rate</a:t>
            </a:r>
            <a:r>
              <a:rPr lang="en-US" sz="2000" dirty="0">
                <a:solidFill>
                  <a:srgbClr val="000000"/>
                </a:solidFill>
                <a:latin typeface="Microsoft YaHei" panose="020B0503020204020204" pitchFamily="34" charset="-122"/>
                <a:ea typeface="Microsoft YaHei" panose="020B0503020204020204" pitchFamily="34" charset="-122"/>
                <a:cs typeface="Calibri"/>
              </a:rPr>
              <a:t>, gamma, and </a:t>
            </a:r>
            <a:r>
              <a:rPr lang="en-US" sz="2000" dirty="0" err="1">
                <a:solidFill>
                  <a:srgbClr val="000000"/>
                </a:solidFill>
                <a:latin typeface="Microsoft YaHei" panose="020B0503020204020204" pitchFamily="34" charset="-122"/>
                <a:ea typeface="Microsoft YaHei" panose="020B0503020204020204" pitchFamily="34" charset="-122"/>
                <a:cs typeface="Calibri"/>
              </a:rPr>
              <a:t>scale_pos_weight</a:t>
            </a:r>
            <a:r>
              <a:rPr lang="en-US" sz="2000" dirty="0">
                <a:solidFill>
                  <a:srgbClr val="000000"/>
                </a:solidFill>
                <a:latin typeface="Microsoft YaHei" panose="020B0503020204020204" pitchFamily="34" charset="-122"/>
                <a:ea typeface="Microsoft YaHei" panose="020B0503020204020204" pitchFamily="34" charset="-122"/>
                <a:cs typeface="Calibri"/>
              </a:rPr>
              <a:t>. The objective was to identify the optimal combination that maximizes the F1 score, ensuring a balanced trade-off between precision and recall and to address the issue of dataset imbalance by assigning greater importance to underrepresented class (class 0) to enhance prediction accuracy across all labels</a:t>
            </a:r>
            <a:r>
              <a:rPr lang="en-US" sz="2000" dirty="0">
                <a:solidFill>
                  <a:srgbClr val="000000"/>
                </a:solidFill>
                <a:latin typeface="Microsoft YaHei Light"/>
                <a:ea typeface="Calibri"/>
                <a:cs typeface="Calibri"/>
              </a:rPr>
              <a:t>.</a:t>
            </a:r>
          </a:p>
          <a:p>
            <a:pPr marL="0" indent="0">
              <a:buNone/>
              <a:defRPr sz="1400">
                <a:solidFill>
                  <a:srgbClr val="000000"/>
                </a:solidFill>
                <a:latin typeface="Merriweather Sans Light"/>
                <a:ea typeface="Merriweather Sans Light"/>
                <a:cs typeface="Merriweather Sans Light"/>
                <a:sym typeface="Merriweather Sans Light"/>
              </a:defRPr>
            </a:pPr>
            <a:endParaRPr lang="en-US" sz="1400" dirty="0">
              <a:solidFill>
                <a:srgbClr val="000000"/>
              </a:solidFill>
              <a:latin typeface="Microsoft YaHei Light"/>
              <a:ea typeface="+mj-lt"/>
              <a:cs typeface="+mj-lt"/>
            </a:endParaRPr>
          </a:p>
        </p:txBody>
      </p:sp>
      <p:pic>
        <p:nvPicPr>
          <p:cNvPr id="4" name="Picture 3">
            <a:extLst>
              <a:ext uri="{FF2B5EF4-FFF2-40B4-BE49-F238E27FC236}">
                <a16:creationId xmlns:a16="http://schemas.microsoft.com/office/drawing/2014/main" id="{8FC945C0-9B0E-4ED6-A2C9-13896D66DA77}"/>
              </a:ext>
            </a:extLst>
          </p:cNvPr>
          <p:cNvPicPr>
            <a:picLocks noChangeAspect="1"/>
          </p:cNvPicPr>
          <p:nvPr/>
        </p:nvPicPr>
        <p:blipFill>
          <a:blip r:embed="rId12"/>
          <a:stretch>
            <a:fillRect/>
          </a:stretch>
        </p:blipFill>
        <p:spPr>
          <a:xfrm>
            <a:off x="6848280" y="2056516"/>
            <a:ext cx="5343720" cy="4393445"/>
          </a:xfrm>
          <a:prstGeom prst="rect">
            <a:avLst/>
          </a:prstGeom>
        </p:spPr>
      </p:pic>
    </p:spTree>
    <p:extLst>
      <p:ext uri="{BB962C8B-B14F-4D97-AF65-F5344CB8AC3E}">
        <p14:creationId xmlns:p14="http://schemas.microsoft.com/office/powerpoint/2010/main" val="355637796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3" name="Rectangle">
            <a:extLst>
              <a:ext uri="{FF2B5EF4-FFF2-40B4-BE49-F238E27FC236}">
                <a16:creationId xmlns:a16="http://schemas.microsoft.com/office/drawing/2014/main" id="{A76E722F-F453-1D78-E217-B9D17F108B48}"/>
              </a:ext>
            </a:extLst>
          </p:cNvPr>
          <p:cNvSpPr/>
          <p:nvPr/>
        </p:nvSpPr>
        <p:spPr>
          <a:xfrm>
            <a:off x="407334" y="2031148"/>
            <a:ext cx="10715116" cy="1362402"/>
          </a:xfrm>
          <a:prstGeom prst="rect">
            <a:avLst/>
          </a:prstGeom>
          <a:solidFill>
            <a:srgbClr val="FE2E45"/>
          </a:solidFill>
          <a:ln w="12700">
            <a:miter lim="400000"/>
          </a:ln>
        </p:spPr>
        <p:txBody>
          <a:bodyPr lIns="45719" rIns="45719" anchor="ctr"/>
          <a:lstStyle/>
          <a:p>
            <a:endParaRPr dirty="0"/>
          </a:p>
        </p:txBody>
      </p:sp>
      <p:sp>
        <p:nvSpPr>
          <p:cNvPr id="8" name="Title 1">
            <a:extLst>
              <a:ext uri="{FF2B5EF4-FFF2-40B4-BE49-F238E27FC236}">
                <a16:creationId xmlns:a16="http://schemas.microsoft.com/office/drawing/2014/main" id="{7071CC31-E3BB-0CF5-58C7-0CB500F3ECEF}"/>
              </a:ext>
            </a:extLst>
          </p:cNvPr>
          <p:cNvSpPr txBox="1">
            <a:spLocks/>
          </p:cNvSpPr>
          <p:nvPr/>
        </p:nvSpPr>
        <p:spPr>
          <a:xfrm>
            <a:off x="629265" y="2422430"/>
            <a:ext cx="10572656"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a:ea typeface="Microsoft YaHei"/>
              </a:rPr>
              <a:t>Results</a:t>
            </a:r>
            <a:endParaRPr lang="en-US" sz="4000" dirty="0">
              <a:solidFill>
                <a:schemeClr val="tx1"/>
              </a:solidFill>
            </a:endParaRPr>
          </a:p>
        </p:txBody>
      </p:sp>
    </p:spTree>
    <p:extLst>
      <p:ext uri="{BB962C8B-B14F-4D97-AF65-F5344CB8AC3E}">
        <p14:creationId xmlns:p14="http://schemas.microsoft.com/office/powerpoint/2010/main" val="210319188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Content Placeholder 2"/>
          <p:cNvSpPr txBox="1">
            <a:spLocks noGrp="1"/>
          </p:cNvSpPr>
          <p:nvPr>
            <p:ph type="body" sz="quarter" idx="1"/>
          </p:nvPr>
        </p:nvSpPr>
        <p:spPr>
          <a:xfrm>
            <a:off x="671119" y="1521319"/>
            <a:ext cx="5931561" cy="4919389"/>
          </a:xfrm>
          <a:prstGeom prst="rect">
            <a:avLst/>
          </a:prstGeom>
        </p:spPr>
        <p:txBody>
          <a:bodyPr lIns="45719" tIns="45720" rIns="45719" bIns="45720" anchor="ctr">
            <a:noAutofit/>
          </a:bodyPr>
          <a:lstStyle/>
          <a:p>
            <a:pPr>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a:ea typeface="+mj-lt"/>
                <a:cs typeface="+mj-lt"/>
              </a:rPr>
              <a:t>Concept note and implementation plan</a:t>
            </a: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ea typeface="+mj-lt"/>
                <a:cs typeface="+mj-lt"/>
              </a:rPr>
              <a:t>Background</a:t>
            </a: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ea typeface="+mj-lt"/>
                <a:cs typeface="+mj-lt"/>
              </a:rPr>
              <a:t>Objectives</a:t>
            </a: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ea typeface="+mj-lt"/>
                <a:cs typeface="+mj-lt"/>
              </a:rPr>
              <a:t>SDG Relation</a:t>
            </a:r>
          </a:p>
          <a:p>
            <a:pPr>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a:ea typeface="+mj-lt"/>
                <a:cs typeface="+mj-lt"/>
              </a:rPr>
              <a:t>Data</a:t>
            </a: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ea typeface="+mj-lt"/>
                <a:cs typeface="+mj-lt"/>
              </a:rPr>
              <a:t>Data Collection</a:t>
            </a:r>
          </a:p>
          <a:p>
            <a:pPr lvl="1">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ea typeface="+mj-lt"/>
                <a:cs typeface="+mj-lt"/>
              </a:rPr>
              <a:t>Exploratory Data Analysis et Feature Engineering</a:t>
            </a: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a:rPr>
              <a:t>Model</a:t>
            </a: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rPr>
              <a:t>Model Selection and Training</a:t>
            </a: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rPr>
              <a:t>Model Evaluation and Hyperparameter Tuning</a:t>
            </a: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rPr>
              <a:t>Model Refinement and Testing</a:t>
            </a:r>
          </a:p>
          <a:p>
            <a:pPr>
              <a:lnSpc>
                <a:spcPct val="100000"/>
              </a:lnSpc>
              <a:defRPr sz="1400">
                <a:solidFill>
                  <a:srgbClr val="000000"/>
                </a:solidFill>
                <a:latin typeface="Merriweather Sans Light"/>
                <a:ea typeface="Merriweather Sans Light"/>
                <a:cs typeface="Merriweather Sans Light"/>
                <a:sym typeface="Merriweather Sans Light"/>
              </a:defRPr>
            </a:pPr>
            <a:r>
              <a:rPr lang="en-US" sz="1400" b="1" dirty="0">
                <a:latin typeface="Microsoft YaHei Light"/>
              </a:rPr>
              <a:t>Results</a:t>
            </a: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rPr>
              <a:t>Evaluation Results</a:t>
            </a: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rPr>
              <a:t>Deployment</a:t>
            </a:r>
          </a:p>
          <a:p>
            <a:pPr lvl="1">
              <a:lnSpc>
                <a:spcPct val="100000"/>
              </a:lnSpc>
              <a:buFont typeface="Courier New" panose="02070309020205020404" pitchFamily="49" charset="0"/>
              <a:buChar char="o"/>
              <a:defRPr sz="1400">
                <a:solidFill>
                  <a:srgbClr val="000000"/>
                </a:solidFill>
                <a:latin typeface="Merriweather Sans Light"/>
                <a:ea typeface="Merriweather Sans Light"/>
                <a:cs typeface="Merriweather Sans Light"/>
                <a:sym typeface="Merriweather Sans Light"/>
              </a:defRPr>
            </a:pPr>
            <a:r>
              <a:rPr lang="en-US" sz="1400" dirty="0">
                <a:latin typeface="Microsoft YaHei Light"/>
              </a:rPr>
              <a:t>Future Work</a:t>
            </a:r>
          </a:p>
        </p:txBody>
      </p:sp>
      <p:sp>
        <p:nvSpPr>
          <p:cNvPr id="493" name="Title 1"/>
          <p:cNvSpPr txBox="1">
            <a:spLocks noGrp="1"/>
          </p:cNvSpPr>
          <p:nvPr>
            <p:ph type="title"/>
          </p:nvPr>
        </p:nvSpPr>
        <p:spPr>
          <a:xfrm>
            <a:off x="751976" y="965081"/>
            <a:ext cx="4872894" cy="579837"/>
          </a:xfrm>
          <a:prstGeom prst="rect">
            <a:avLst/>
          </a:prstGeom>
        </p:spPr>
        <p:txBody>
          <a:bodyPr lIns="45719" tIns="45720" rIns="45719" bIns="45720" anchor="ctr">
            <a:normAutofit/>
          </a:body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Outline</a:t>
            </a:r>
          </a:p>
        </p:txBody>
      </p:sp>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10"/>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2"/>
              <a:stretch>
                <a:fillRect/>
              </a:stretch>
            </p:blipFill>
            <p:spPr>
              <a:xfrm>
                <a:off x="879270" y="517776"/>
                <a:ext cx="450568" cy="106963"/>
              </a:xfrm>
              <a:prstGeom prst="rect">
                <a:avLst/>
              </a:prstGeom>
            </p:spPr>
          </p:pic>
        </mc:Fallback>
      </mc:AlternateContent>
      <p:pic>
        <p:nvPicPr>
          <p:cNvPr id="4" name="Picture 4" descr="Picture 4">
            <a:extLst>
              <a:ext uri="{FF2B5EF4-FFF2-40B4-BE49-F238E27FC236}">
                <a16:creationId xmlns:a16="http://schemas.microsoft.com/office/drawing/2014/main" id="{57D78288-2887-2023-20D7-1695D0D721F5}"/>
              </a:ext>
            </a:extLst>
          </p:cNvPr>
          <p:cNvPicPr>
            <a:picLocks noChangeAspect="1"/>
          </p:cNvPicPr>
          <p:nvPr/>
        </p:nvPicPr>
        <p:blipFill>
          <a:blip r:embed="rId13"/>
          <a:srcRect l="4040" t="1442" r="5947" b="2065"/>
          <a:stretch>
            <a:fillRect/>
          </a:stretch>
        </p:blipFill>
        <p:spPr>
          <a:xfrm>
            <a:off x="6770205" y="1420775"/>
            <a:ext cx="4919511" cy="4919389"/>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8" y="0"/>
                  <a:pt x="9840" y="0"/>
                </a:cubicBezTo>
                <a:close/>
              </a:path>
            </a:pathLst>
          </a:custGeom>
          <a:ln w="12700">
            <a:miter lim="400000"/>
          </a:ln>
        </p:spPr>
      </p:pic>
    </p:spTree>
    <p:extLst>
      <p:ext uri="{BB962C8B-B14F-4D97-AF65-F5344CB8AC3E}">
        <p14:creationId xmlns:p14="http://schemas.microsoft.com/office/powerpoint/2010/main" val="77832829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Evaluation Results</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056516"/>
            <a:ext cx="4085495" cy="44430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a:latin typeface="Microsoft YaHei" panose="020B0503020204020204" pitchFamily="34" charset="-122"/>
                <a:ea typeface="Microsoft YaHei" panose="020B0503020204020204" pitchFamily="34" charset="-122"/>
                <a:cs typeface="+mj-lt"/>
              </a:rPr>
              <a:t>For the refined model we obtained these results:</a:t>
            </a: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dirty="0">
              <a:latin typeface="Microsoft YaHei Light"/>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dirty="0">
              <a:latin typeface="Microsoft YaHei Light"/>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dirty="0">
              <a:latin typeface="Microsoft YaHei Light"/>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dirty="0">
              <a:latin typeface="Microsoft YaHei Light"/>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dirty="0">
              <a:latin typeface="Microsoft YaHei Light"/>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dirty="0">
              <a:latin typeface="Microsoft YaHei Light"/>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dirty="0">
              <a:latin typeface="Microsoft YaHei Light"/>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a:latin typeface="Microsoft YaHei" panose="020B0503020204020204" pitchFamily="34" charset="-122"/>
                <a:ea typeface="Microsoft YaHei" panose="020B0503020204020204" pitchFamily="34" charset="-122"/>
                <a:cs typeface="+mj-lt"/>
              </a:rPr>
              <a:t>For the confusion matrix:</a:t>
            </a:r>
          </a:p>
        </p:txBody>
      </p:sp>
      <p:pic>
        <p:nvPicPr>
          <p:cNvPr id="4" name="Picture 3">
            <a:extLst>
              <a:ext uri="{FF2B5EF4-FFF2-40B4-BE49-F238E27FC236}">
                <a16:creationId xmlns:a16="http://schemas.microsoft.com/office/drawing/2014/main" id="{C68670EF-8B0A-4F49-B0D6-D0101241E442}"/>
              </a:ext>
            </a:extLst>
          </p:cNvPr>
          <p:cNvPicPr>
            <a:picLocks noChangeAspect="1"/>
          </p:cNvPicPr>
          <p:nvPr/>
        </p:nvPicPr>
        <p:blipFill>
          <a:blip r:embed="rId12"/>
          <a:stretch>
            <a:fillRect/>
          </a:stretch>
        </p:blipFill>
        <p:spPr>
          <a:xfrm>
            <a:off x="4933549" y="1766597"/>
            <a:ext cx="6879782" cy="1651147"/>
          </a:xfrm>
          <a:prstGeom prst="rect">
            <a:avLst/>
          </a:prstGeom>
        </p:spPr>
      </p:pic>
      <p:pic>
        <p:nvPicPr>
          <p:cNvPr id="10" name="Picture 9">
            <a:extLst>
              <a:ext uri="{FF2B5EF4-FFF2-40B4-BE49-F238E27FC236}">
                <a16:creationId xmlns:a16="http://schemas.microsoft.com/office/drawing/2014/main" id="{C1F849B9-9EE6-49A4-8036-28639B547DC6}"/>
              </a:ext>
            </a:extLst>
          </p:cNvPr>
          <p:cNvPicPr>
            <a:picLocks noChangeAspect="1"/>
          </p:cNvPicPr>
          <p:nvPr/>
        </p:nvPicPr>
        <p:blipFill>
          <a:blip r:embed="rId13"/>
          <a:stretch>
            <a:fillRect/>
          </a:stretch>
        </p:blipFill>
        <p:spPr>
          <a:xfrm>
            <a:off x="5114896" y="3581203"/>
            <a:ext cx="4085495" cy="3020918"/>
          </a:xfrm>
          <a:prstGeom prst="rect">
            <a:avLst/>
          </a:prstGeom>
        </p:spPr>
      </p:pic>
    </p:spTree>
    <p:extLst>
      <p:ext uri="{BB962C8B-B14F-4D97-AF65-F5344CB8AC3E}">
        <p14:creationId xmlns:p14="http://schemas.microsoft.com/office/powerpoint/2010/main" val="202441578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mc:Choice xmlns:p14="http://schemas.microsoft.com/office/powerpoint/2010/main"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mc:Choice xmlns:p14="http://schemas.microsoft.com/office/powerpoint/2010/main"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Evaluation Results</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5" y="1976284"/>
            <a:ext cx="8726321" cy="452333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a:latin typeface="Microsoft YaHei" panose="020B0503020204020204" pitchFamily="34" charset="-122"/>
                <a:ea typeface="Microsoft YaHei" panose="020B0503020204020204" pitchFamily="34" charset="-122"/>
                <a:cs typeface="+mj-lt"/>
              </a:rPr>
              <a:t>Our aim was to increase the f1 score compared to the baseline model the f1 score decrease. </a:t>
            </a: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sz="2000" dirty="0">
              <a:latin typeface="Microsoft YaHei" panose="020B0503020204020204" pitchFamily="34" charset="-122"/>
              <a:ea typeface="Microsoft YaHei" panose="020B0503020204020204" pitchFamily="34" charset="-122"/>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dirty="0">
              <a:latin typeface="Microsoft YaHei Light"/>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dirty="0">
              <a:latin typeface="Microsoft YaHei Light"/>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dirty="0">
              <a:latin typeface="Microsoft YaHei Light"/>
              <a:ea typeface="+mj-lt"/>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dirty="0">
              <a:latin typeface="Microsoft YaHei Light"/>
              <a:ea typeface="+mj-lt"/>
              <a:cs typeface="+mj-lt"/>
            </a:endParaRPr>
          </a:p>
        </p:txBody>
      </p:sp>
      <p:pic>
        <p:nvPicPr>
          <p:cNvPr id="5" name="Picture 4">
            <a:extLst>
              <a:ext uri="{FF2B5EF4-FFF2-40B4-BE49-F238E27FC236}">
                <a16:creationId xmlns:a16="http://schemas.microsoft.com/office/drawing/2014/main" id="{743831B9-704C-431A-915C-56EB5CE76829}"/>
              </a:ext>
            </a:extLst>
          </p:cNvPr>
          <p:cNvPicPr>
            <a:picLocks noChangeAspect="1"/>
          </p:cNvPicPr>
          <p:nvPr/>
        </p:nvPicPr>
        <p:blipFill>
          <a:blip r:embed="rId12"/>
          <a:stretch>
            <a:fillRect/>
          </a:stretch>
        </p:blipFill>
        <p:spPr>
          <a:xfrm>
            <a:off x="2910293" y="3167074"/>
            <a:ext cx="4117286" cy="1876874"/>
          </a:xfrm>
          <a:prstGeom prst="rect">
            <a:avLst/>
          </a:prstGeom>
        </p:spPr>
      </p:pic>
    </p:spTree>
    <p:extLst>
      <p:ext uri="{BB962C8B-B14F-4D97-AF65-F5344CB8AC3E}">
        <p14:creationId xmlns:p14="http://schemas.microsoft.com/office/powerpoint/2010/main" val="119417237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Deployment</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4724592" cy="42498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a:latin typeface="Microsoft YaHei" panose="020B0503020204020204" pitchFamily="34" charset="-122"/>
                <a:ea typeface="Microsoft YaHei" panose="020B0503020204020204" pitchFamily="34" charset="-122"/>
              </a:rPr>
              <a:t>The model has been successfully deployed as a user-friendly web application, accessible online at the </a:t>
            </a:r>
            <a:r>
              <a:rPr lang="en-US" sz="2000" dirty="0" err="1">
                <a:latin typeface="Microsoft YaHei" panose="020B0503020204020204" pitchFamily="34" charset="-122"/>
                <a:ea typeface="Microsoft YaHei" panose="020B0503020204020204" pitchFamily="34" charset="-122"/>
              </a:rPr>
              <a:t>followingURL</a:t>
            </a:r>
            <a:r>
              <a:rPr lang="en-US" sz="2000" dirty="0">
                <a:latin typeface="Microsoft YaHei" panose="020B0503020204020204" pitchFamily="34" charset="-122"/>
                <a:ea typeface="Microsoft YaHei" panose="020B0503020204020204" pitchFamily="34" charset="-122"/>
              </a:rPr>
              <a:t>:</a:t>
            </a: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a:solidFill>
                  <a:srgbClr val="000000"/>
                </a:solidFill>
                <a:latin typeface="Microsoft YaHei" panose="020B0503020204020204" pitchFamily="34" charset="-122"/>
                <a:ea typeface="Microsoft YaHei" panose="020B0503020204020204" pitchFamily="34" charset="-122"/>
                <a:cs typeface="Calibri"/>
              </a:rPr>
              <a:t>https://floodsafe.streamlit.app/</a:t>
            </a:r>
          </a:p>
        </p:txBody>
      </p:sp>
      <p:pic>
        <p:nvPicPr>
          <p:cNvPr id="4" name="Picture 3">
            <a:extLst>
              <a:ext uri="{FF2B5EF4-FFF2-40B4-BE49-F238E27FC236}">
                <a16:creationId xmlns:a16="http://schemas.microsoft.com/office/drawing/2014/main" id="{84B7ACD6-CCE2-4FF9-AAB6-3D0EF175190C}"/>
              </a:ext>
            </a:extLst>
          </p:cNvPr>
          <p:cNvPicPr>
            <a:picLocks noChangeAspect="1"/>
          </p:cNvPicPr>
          <p:nvPr/>
        </p:nvPicPr>
        <p:blipFill>
          <a:blip r:embed="rId12"/>
          <a:stretch>
            <a:fillRect/>
          </a:stretch>
        </p:blipFill>
        <p:spPr>
          <a:xfrm>
            <a:off x="5476568" y="1017172"/>
            <a:ext cx="6715432" cy="5650506"/>
          </a:xfrm>
          <a:prstGeom prst="rect">
            <a:avLst/>
          </a:prstGeom>
        </p:spPr>
      </p:pic>
    </p:spTree>
    <p:extLst>
      <p:ext uri="{BB962C8B-B14F-4D97-AF65-F5344CB8AC3E}">
        <p14:creationId xmlns:p14="http://schemas.microsoft.com/office/powerpoint/2010/main" val="326639693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Future Work</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1800" dirty="0">
                <a:latin typeface="Microsoft YaHei" panose="020B0503020204020204" pitchFamily="34" charset="-122"/>
                <a:ea typeface="Microsoft YaHei" panose="020B0503020204020204" pitchFamily="34" charset="-122"/>
                <a:cs typeface="+mj-lt"/>
              </a:rPr>
              <a:t>Real-World Testing:</a:t>
            </a: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1800" dirty="0">
                <a:latin typeface="Microsoft YaHei" panose="020B0503020204020204" pitchFamily="34" charset="-122"/>
                <a:ea typeface="Microsoft YaHei" panose="020B0503020204020204" pitchFamily="34" charset="-122"/>
                <a:cs typeface="+mj-lt"/>
              </a:rPr>
              <a:t>To assess the true performance of the model, it is essential to test it in a real-world environment. This will provide insights into its practical usability and reliability under real-time conditions.</a:t>
            </a: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sz="1800" dirty="0">
              <a:latin typeface="Microsoft YaHei" panose="020B0503020204020204" pitchFamily="34" charset="-122"/>
              <a:ea typeface="Microsoft YaHei" panose="020B0503020204020204" pitchFamily="34" charset="-122"/>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1800" dirty="0">
                <a:latin typeface="Microsoft YaHei" panose="020B0503020204020204" pitchFamily="34" charset="-122"/>
                <a:ea typeface="Microsoft YaHei" panose="020B0503020204020204" pitchFamily="34" charset="-122"/>
                <a:cs typeface="+mj-lt"/>
              </a:rPr>
              <a:t>Geographical Generalization:</a:t>
            </a: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1800" dirty="0">
                <a:latin typeface="Microsoft YaHei" panose="020B0503020204020204" pitchFamily="34" charset="-122"/>
                <a:ea typeface="Microsoft YaHei" panose="020B0503020204020204" pitchFamily="34" charset="-122"/>
                <a:cs typeface="+mj-lt"/>
              </a:rPr>
              <a:t>Currently, the dataset is specific to India, which may limit the model's accuracy and adaptability in other geographical regions. Expanding the dataset to include diverse environmental and geographical contexts will improve the model's robustness and applicability worldwide.</a:t>
            </a:r>
          </a:p>
          <a:p>
            <a:pPr marL="0" indent="0" hangingPunct="1">
              <a:buNone/>
              <a:defRPr sz="1400">
                <a:solidFill>
                  <a:srgbClr val="000000"/>
                </a:solidFill>
                <a:latin typeface="Merriweather Sans Light"/>
                <a:ea typeface="Merriweather Sans Light"/>
                <a:cs typeface="Merriweather Sans Light"/>
                <a:sym typeface="Merriweather Sans Light"/>
              </a:defRPr>
            </a:pPr>
            <a:endParaRPr lang="en-US" sz="1800" dirty="0">
              <a:latin typeface="Microsoft YaHei" panose="020B0503020204020204" pitchFamily="34" charset="-122"/>
              <a:ea typeface="Microsoft YaHei" panose="020B0503020204020204" pitchFamily="34" charset="-122"/>
              <a:cs typeface="+mj-lt"/>
            </a:endParaRP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1800" dirty="0">
                <a:latin typeface="Microsoft YaHei" panose="020B0503020204020204" pitchFamily="34" charset="-122"/>
                <a:ea typeface="Microsoft YaHei" panose="020B0503020204020204" pitchFamily="34" charset="-122"/>
                <a:cs typeface="+mj-lt"/>
              </a:rPr>
              <a:t>Incorporating Dynamic Data:</a:t>
            </a:r>
          </a:p>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1800" dirty="0">
                <a:latin typeface="Microsoft YaHei" panose="020B0503020204020204" pitchFamily="34" charset="-122"/>
                <a:ea typeface="Microsoft YaHei" panose="020B0503020204020204" pitchFamily="34" charset="-122"/>
                <a:cs typeface="+mj-lt"/>
              </a:rPr>
              <a:t>Future iterations could integrate real-time data sources, such as live weather updates and river flow measurements, to enhance the predictive capabilities of the model</a:t>
            </a:r>
            <a:r>
              <a:rPr lang="en-US" sz="1400" dirty="0">
                <a:latin typeface="Microsoft YaHei" panose="020B0503020204020204" pitchFamily="34" charset="-122"/>
                <a:ea typeface="Microsoft YaHei" panose="020B0503020204020204" pitchFamily="34" charset="-122"/>
                <a:cs typeface="+mj-lt"/>
              </a:rPr>
              <a:t>.</a:t>
            </a:r>
          </a:p>
        </p:txBody>
      </p:sp>
    </p:spTree>
    <p:extLst>
      <p:ext uri="{BB962C8B-B14F-4D97-AF65-F5344CB8AC3E}">
        <p14:creationId xmlns:p14="http://schemas.microsoft.com/office/powerpoint/2010/main" val="243459159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References</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a:buNone/>
              <a:defRPr sz="1400">
                <a:solidFill>
                  <a:srgbClr val="000000"/>
                </a:solidFill>
                <a:latin typeface="Merriweather Sans Light"/>
                <a:ea typeface="Merriweather Sans Light"/>
                <a:cs typeface="Merriweather Sans Light"/>
                <a:sym typeface="Merriweather Sans Light"/>
              </a:defRPr>
            </a:pPr>
            <a:r>
              <a:rPr lang="en-US" sz="1800" dirty="0">
                <a:solidFill>
                  <a:srgbClr val="000000"/>
                </a:solidFill>
                <a:latin typeface="Microsoft YaHei" panose="020B0503020204020204" pitchFamily="34" charset="-122"/>
                <a:ea typeface="Microsoft YaHei" panose="020B0503020204020204" pitchFamily="34" charset="-122"/>
                <a:cs typeface="+mj-lt"/>
              </a:rPr>
              <a:t>The paper "Flood Forecasting and Warning System: A Survey of Models and Their Applications in</a:t>
            </a:r>
          </a:p>
          <a:p>
            <a:pPr marL="0" indent="0">
              <a:buNone/>
              <a:defRPr sz="1400">
                <a:solidFill>
                  <a:srgbClr val="000000"/>
                </a:solidFill>
                <a:latin typeface="Merriweather Sans Light"/>
                <a:ea typeface="Merriweather Sans Light"/>
                <a:cs typeface="Merriweather Sans Light"/>
                <a:sym typeface="Merriweather Sans Light"/>
              </a:defRPr>
            </a:pPr>
            <a:r>
              <a:rPr lang="en-US" sz="1800" dirty="0">
                <a:solidFill>
                  <a:srgbClr val="000000"/>
                </a:solidFill>
                <a:latin typeface="Microsoft YaHei" panose="020B0503020204020204" pitchFamily="34" charset="-122"/>
                <a:ea typeface="Microsoft YaHei" panose="020B0503020204020204" pitchFamily="34" charset="-122"/>
                <a:cs typeface="+mj-lt"/>
              </a:rPr>
              <a:t>West Africa" by Mohamed Fofana et al. provides an overview of flood forecasting models and their</a:t>
            </a:r>
          </a:p>
          <a:p>
            <a:pPr marL="0" indent="0">
              <a:buNone/>
              <a:defRPr sz="1400">
                <a:solidFill>
                  <a:srgbClr val="000000"/>
                </a:solidFill>
                <a:latin typeface="Merriweather Sans Light"/>
                <a:ea typeface="Merriweather Sans Light"/>
                <a:cs typeface="Merriweather Sans Light"/>
                <a:sym typeface="Merriweather Sans Light"/>
              </a:defRPr>
            </a:pPr>
            <a:r>
              <a:rPr lang="en-US" sz="1800" dirty="0">
                <a:solidFill>
                  <a:srgbClr val="000000"/>
                </a:solidFill>
                <a:latin typeface="Microsoft YaHei" panose="020B0503020204020204" pitchFamily="34" charset="-122"/>
                <a:ea typeface="Microsoft YaHei" panose="020B0503020204020204" pitchFamily="34" charset="-122"/>
                <a:cs typeface="+mj-lt"/>
              </a:rPr>
              <a:t>practical applications in West African contexts. The study reviews traditional hydrological models,</a:t>
            </a:r>
          </a:p>
          <a:p>
            <a:pPr marL="0" indent="0">
              <a:buNone/>
              <a:defRPr sz="1400">
                <a:solidFill>
                  <a:srgbClr val="000000"/>
                </a:solidFill>
                <a:latin typeface="Merriweather Sans Light"/>
                <a:ea typeface="Merriweather Sans Light"/>
                <a:cs typeface="Merriweather Sans Light"/>
                <a:sym typeface="Merriweather Sans Light"/>
              </a:defRPr>
            </a:pPr>
            <a:r>
              <a:rPr lang="en-US" sz="1800" dirty="0">
                <a:solidFill>
                  <a:srgbClr val="000000"/>
                </a:solidFill>
                <a:latin typeface="Microsoft YaHei" panose="020B0503020204020204" pitchFamily="34" charset="-122"/>
                <a:ea typeface="Microsoft YaHei" panose="020B0503020204020204" pitchFamily="34" charset="-122"/>
                <a:cs typeface="+mj-lt"/>
              </a:rPr>
              <a:t>hybrid approaches, and modern technologies utilized for flood prediction and warning systems</a:t>
            </a:r>
          </a:p>
          <a:p>
            <a:pPr marL="0" indent="0">
              <a:buNone/>
              <a:defRPr sz="1400">
                <a:solidFill>
                  <a:srgbClr val="000000"/>
                </a:solidFill>
                <a:latin typeface="Merriweather Sans Light"/>
                <a:ea typeface="Merriweather Sans Light"/>
                <a:cs typeface="Merriweather Sans Light"/>
                <a:sym typeface="Merriweather Sans Light"/>
              </a:defRPr>
            </a:pPr>
            <a:endParaRPr lang="en-US" sz="1800" dirty="0">
              <a:solidFill>
                <a:srgbClr val="000000"/>
              </a:solidFill>
              <a:latin typeface="Microsoft YaHei" panose="020B0503020204020204" pitchFamily="34" charset="-122"/>
              <a:ea typeface="Microsoft YaHei" panose="020B0503020204020204" pitchFamily="34" charset="-122"/>
              <a:cs typeface="+mj-lt"/>
            </a:endParaRPr>
          </a:p>
          <a:p>
            <a:pPr marL="0" indent="0">
              <a:buNone/>
              <a:defRPr sz="1400">
                <a:solidFill>
                  <a:srgbClr val="000000"/>
                </a:solidFill>
                <a:latin typeface="Merriweather Sans Light"/>
                <a:ea typeface="Merriweather Sans Light"/>
                <a:cs typeface="Merriweather Sans Light"/>
                <a:sym typeface="Merriweather Sans Light"/>
              </a:defRPr>
            </a:pPr>
            <a:r>
              <a:rPr lang="en-US" sz="1800" dirty="0">
                <a:solidFill>
                  <a:srgbClr val="000000"/>
                </a:solidFill>
                <a:latin typeface="Microsoft YaHei" panose="020B0503020204020204" pitchFamily="34" charset="-122"/>
                <a:ea typeface="Microsoft YaHei" panose="020B0503020204020204" pitchFamily="34" charset="-122"/>
                <a:cs typeface="+mj-lt"/>
              </a:rPr>
              <a:t>The paper ”Flood Prediction using Hydrologic and ML-based Modeling: A Systematic</a:t>
            </a:r>
          </a:p>
          <a:p>
            <a:pPr marL="0" indent="0">
              <a:buNone/>
              <a:defRPr sz="1400">
                <a:solidFill>
                  <a:srgbClr val="000000"/>
                </a:solidFill>
                <a:latin typeface="Merriweather Sans Light"/>
                <a:ea typeface="Merriweather Sans Light"/>
                <a:cs typeface="Merriweather Sans Light"/>
                <a:sym typeface="Merriweather Sans Light"/>
              </a:defRPr>
            </a:pPr>
            <a:r>
              <a:rPr lang="en-US" sz="1800" dirty="0">
                <a:solidFill>
                  <a:srgbClr val="000000"/>
                </a:solidFill>
                <a:latin typeface="Microsoft YaHei" panose="020B0503020204020204" pitchFamily="34" charset="-122"/>
                <a:ea typeface="Microsoft YaHei" panose="020B0503020204020204" pitchFamily="34" charset="-122"/>
                <a:cs typeface="+mj-lt"/>
              </a:rPr>
              <a:t>Review by Vishal H. Goyal et al “systematically reviews recent advancements in flood</a:t>
            </a:r>
          </a:p>
          <a:p>
            <a:pPr marL="0" indent="0">
              <a:buNone/>
              <a:defRPr sz="1400">
                <a:solidFill>
                  <a:srgbClr val="000000"/>
                </a:solidFill>
                <a:latin typeface="Merriweather Sans Light"/>
                <a:ea typeface="Merriweather Sans Light"/>
                <a:cs typeface="Merriweather Sans Light"/>
                <a:sym typeface="Merriweather Sans Light"/>
              </a:defRPr>
            </a:pPr>
            <a:r>
              <a:rPr lang="en-US" sz="1800" dirty="0">
                <a:solidFill>
                  <a:srgbClr val="000000"/>
                </a:solidFill>
                <a:latin typeface="Microsoft YaHei" panose="020B0503020204020204" pitchFamily="34" charset="-122"/>
                <a:ea typeface="Microsoft YaHei" panose="020B0503020204020204" pitchFamily="34" charset="-122"/>
                <a:cs typeface="+mj-lt"/>
              </a:rPr>
              <a:t>prediction methods, focusing on the integration of machine learning (ML) with traditional</a:t>
            </a:r>
          </a:p>
          <a:p>
            <a:pPr marL="0" indent="0">
              <a:buNone/>
              <a:defRPr sz="1400">
                <a:solidFill>
                  <a:srgbClr val="000000"/>
                </a:solidFill>
                <a:latin typeface="Merriweather Sans Light"/>
                <a:ea typeface="Merriweather Sans Light"/>
                <a:cs typeface="Merriweather Sans Light"/>
                <a:sym typeface="Merriweather Sans Light"/>
              </a:defRPr>
            </a:pPr>
            <a:r>
              <a:rPr lang="en-US" sz="1800" dirty="0">
                <a:solidFill>
                  <a:srgbClr val="000000"/>
                </a:solidFill>
                <a:latin typeface="Microsoft YaHei" panose="020B0503020204020204" pitchFamily="34" charset="-122"/>
                <a:ea typeface="Microsoft YaHei" panose="020B0503020204020204" pitchFamily="34" charset="-122"/>
                <a:cs typeface="+mj-lt"/>
              </a:rPr>
              <a:t>hydrological models. It highlights the strengths, limitations, and applications of these</a:t>
            </a:r>
          </a:p>
          <a:p>
            <a:pPr marL="0" indent="0">
              <a:buNone/>
              <a:defRPr sz="1400">
                <a:solidFill>
                  <a:srgbClr val="000000"/>
                </a:solidFill>
                <a:latin typeface="Merriweather Sans Light"/>
                <a:ea typeface="Merriweather Sans Light"/>
                <a:cs typeface="Merriweather Sans Light"/>
                <a:sym typeface="Merriweather Sans Light"/>
              </a:defRPr>
            </a:pPr>
            <a:r>
              <a:rPr lang="en-US" sz="1800" dirty="0">
                <a:solidFill>
                  <a:srgbClr val="000000"/>
                </a:solidFill>
                <a:latin typeface="Microsoft YaHei" panose="020B0503020204020204" pitchFamily="34" charset="-122"/>
                <a:ea typeface="Microsoft YaHei" panose="020B0503020204020204" pitchFamily="34" charset="-122"/>
                <a:cs typeface="+mj-lt"/>
              </a:rPr>
              <a:t>approaches in various regions.</a:t>
            </a:r>
          </a:p>
        </p:txBody>
      </p:sp>
    </p:spTree>
    <p:extLst>
      <p:ext uri="{BB962C8B-B14F-4D97-AF65-F5344CB8AC3E}">
        <p14:creationId xmlns:p14="http://schemas.microsoft.com/office/powerpoint/2010/main" val="314275643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Rectangle"/>
          <p:cNvSpPr/>
          <p:nvPr/>
        </p:nvSpPr>
        <p:spPr>
          <a:xfrm>
            <a:off x="-11767" y="1343345"/>
            <a:ext cx="12215534" cy="5531503"/>
          </a:xfrm>
          <a:prstGeom prst="rect">
            <a:avLst/>
          </a:prstGeom>
          <a:solidFill>
            <a:srgbClr val="FE2E45"/>
          </a:solidFill>
          <a:ln w="12700">
            <a:miter lim="400000"/>
          </a:ln>
        </p:spPr>
        <p:txBody>
          <a:bodyPr lIns="45719" rIns="45719" anchor="ctr"/>
          <a:lstStyle/>
          <a:p>
            <a:endParaRPr/>
          </a:p>
        </p:txBody>
      </p:sp>
      <p:pic>
        <p:nvPicPr>
          <p:cNvPr id="659" name="Picture 7" descr="Picture 7"/>
          <p:cNvPicPr>
            <a:picLocks noChangeAspect="1"/>
          </p:cNvPicPr>
          <p:nvPr/>
        </p:nvPicPr>
        <p:blipFill>
          <a:blip r:embed="rId2"/>
          <a:stretch>
            <a:fillRect/>
          </a:stretch>
        </p:blipFill>
        <p:spPr>
          <a:xfrm>
            <a:off x="10091332" y="387946"/>
            <a:ext cx="1172345" cy="572571"/>
          </a:xfrm>
          <a:prstGeom prst="rect">
            <a:avLst/>
          </a:prstGeom>
          <a:ln w="12700">
            <a:miter lim="400000"/>
          </a:ln>
        </p:spPr>
      </p:pic>
      <p:pic>
        <p:nvPicPr>
          <p:cNvPr id="660" name="Picture 9" descr="Picture 9"/>
          <p:cNvPicPr>
            <a:picLocks noChangeAspect="1"/>
          </p:cNvPicPr>
          <p:nvPr/>
        </p:nvPicPr>
        <p:blipFill>
          <a:blip r:embed="rId3"/>
          <a:stretch>
            <a:fillRect/>
          </a:stretch>
        </p:blipFill>
        <p:spPr>
          <a:xfrm>
            <a:off x="8970126" y="295810"/>
            <a:ext cx="959441" cy="733788"/>
          </a:xfrm>
          <a:prstGeom prst="rect">
            <a:avLst/>
          </a:prstGeom>
          <a:ln w="12700">
            <a:miter lim="400000"/>
          </a:ln>
        </p:spPr>
      </p:pic>
      <p:pic>
        <p:nvPicPr>
          <p:cNvPr id="661" name="pasted-movie.png" descr="pasted-movie.png"/>
          <p:cNvPicPr>
            <a:picLocks noChangeAspect="1"/>
          </p:cNvPicPr>
          <p:nvPr/>
        </p:nvPicPr>
        <p:blipFill>
          <a:blip r:embed="rId4"/>
          <a:stretch>
            <a:fillRect/>
          </a:stretch>
        </p:blipFill>
        <p:spPr>
          <a:xfrm>
            <a:off x="11474078" y="103953"/>
            <a:ext cx="526003" cy="1065320"/>
          </a:xfrm>
          <a:prstGeom prst="rect">
            <a:avLst/>
          </a:prstGeom>
          <a:ln w="12700">
            <a:miter lim="400000"/>
          </a:ln>
        </p:spPr>
      </p:pic>
      <p:pic>
        <p:nvPicPr>
          <p:cNvPr id="662" name="pasted-movie.png" descr="pasted-movie.png"/>
          <p:cNvPicPr>
            <a:picLocks noChangeAspect="1"/>
          </p:cNvPicPr>
          <p:nvPr/>
        </p:nvPicPr>
        <p:blipFill>
          <a:blip r:embed="rId5"/>
          <a:srcRect l="13941" t="19365" r="13941" b="19365"/>
          <a:stretch>
            <a:fillRect/>
          </a:stretch>
        </p:blipFill>
        <p:spPr>
          <a:xfrm>
            <a:off x="7968564" y="251012"/>
            <a:ext cx="907559" cy="771035"/>
          </a:xfrm>
          <a:prstGeom prst="rect">
            <a:avLst/>
          </a:prstGeom>
          <a:ln w="12700">
            <a:miter lim="400000"/>
          </a:ln>
        </p:spPr>
      </p:pic>
      <p:pic>
        <p:nvPicPr>
          <p:cNvPr id="663" name="Image" descr="Image"/>
          <p:cNvPicPr>
            <a:picLocks noChangeAspect="1"/>
          </p:cNvPicPr>
          <p:nvPr/>
        </p:nvPicPr>
        <p:blipFill>
          <a:blip r:embed="rId6"/>
          <a:stretch>
            <a:fillRect/>
          </a:stretch>
        </p:blipFill>
        <p:spPr>
          <a:xfrm>
            <a:off x="7847704" y="2355271"/>
            <a:ext cx="2919045" cy="2837091"/>
          </a:xfrm>
          <a:prstGeom prst="rect">
            <a:avLst/>
          </a:prstGeom>
          <a:ln w="12700">
            <a:miter lim="400000"/>
          </a:ln>
        </p:spPr>
      </p:pic>
      <p:sp>
        <p:nvSpPr>
          <p:cNvPr id="664" name="Thank you!"/>
          <p:cNvSpPr txBox="1">
            <a:spLocks noGrp="1"/>
          </p:cNvSpPr>
          <p:nvPr>
            <p:ph type="ctrTitle" idx="4294967295"/>
          </p:nvPr>
        </p:nvSpPr>
        <p:spPr>
          <a:xfrm>
            <a:off x="4352098" y="2352844"/>
            <a:ext cx="4403897" cy="3307515"/>
          </a:xfrm>
          <a:prstGeom prst="rect">
            <a:avLst/>
          </a:prstGeom>
        </p:spPr>
        <p:txBody>
          <a:bodyPr lIns="91440" tIns="45720" rIns="91440" bIns="45720" anchor="t"/>
          <a:lstStyle>
            <a:lvl1pPr>
              <a:lnSpc>
                <a:spcPct val="60000"/>
              </a:lnSpc>
              <a:defRPr sz="8000">
                <a:solidFill>
                  <a:srgbClr val="FFFFFF"/>
                </a:solidFill>
                <a:latin typeface="Merriweather Sans Regular ExtraBold"/>
                <a:ea typeface="Merriweather Sans Regular ExtraBold"/>
                <a:cs typeface="Merriweather Sans Regular ExtraBold"/>
                <a:sym typeface="Merriweather Sans Regular ExtraBold"/>
              </a:defRPr>
            </a:lvl1pPr>
          </a:lstStyle>
          <a:p>
            <a:pPr>
              <a:lnSpc>
                <a:spcPct val="100000"/>
              </a:lnSpc>
            </a:pPr>
            <a:r>
              <a:rPr b="1">
                <a:latin typeface="Microsoft YaHei"/>
              </a:rPr>
              <a:t>Thank you!</a:t>
            </a:r>
            <a:endParaRPr lang="en-US" b="1">
              <a:latin typeface="Microsoft YaHei"/>
            </a:endParaRPr>
          </a:p>
        </p:txBody>
      </p:sp>
      <p:pic>
        <p:nvPicPr>
          <p:cNvPr id="665" name="Image" descr="Image"/>
          <p:cNvPicPr>
            <a:picLocks noChangeAspect="1"/>
          </p:cNvPicPr>
          <p:nvPr/>
        </p:nvPicPr>
        <p:blipFill>
          <a:blip r:embed="rId7"/>
          <a:stretch>
            <a:fillRect/>
          </a:stretch>
        </p:blipFill>
        <p:spPr>
          <a:xfrm>
            <a:off x="-603668" y="647699"/>
            <a:ext cx="5015131" cy="7024001"/>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3" name="Rectangle">
            <a:extLst>
              <a:ext uri="{FF2B5EF4-FFF2-40B4-BE49-F238E27FC236}">
                <a16:creationId xmlns:a16="http://schemas.microsoft.com/office/drawing/2014/main" id="{A76E722F-F453-1D78-E217-B9D17F108B48}"/>
              </a:ext>
            </a:extLst>
          </p:cNvPr>
          <p:cNvSpPr/>
          <p:nvPr/>
        </p:nvSpPr>
        <p:spPr>
          <a:xfrm>
            <a:off x="407334" y="2031148"/>
            <a:ext cx="10715116" cy="1362402"/>
          </a:xfrm>
          <a:prstGeom prst="rect">
            <a:avLst/>
          </a:prstGeom>
          <a:solidFill>
            <a:srgbClr val="FE2E45"/>
          </a:solidFill>
          <a:ln w="12700">
            <a:miter lim="400000"/>
          </a:ln>
        </p:spPr>
        <p:txBody>
          <a:bodyPr lIns="45719" rIns="45719" anchor="ctr"/>
          <a:lstStyle/>
          <a:p>
            <a:endParaRPr/>
          </a:p>
        </p:txBody>
      </p:sp>
      <p:sp>
        <p:nvSpPr>
          <p:cNvPr id="8" name="Title 1">
            <a:extLst>
              <a:ext uri="{FF2B5EF4-FFF2-40B4-BE49-F238E27FC236}">
                <a16:creationId xmlns:a16="http://schemas.microsoft.com/office/drawing/2014/main" id="{7071CC31-E3BB-0CF5-58C7-0CB500F3ECEF}"/>
              </a:ext>
            </a:extLst>
          </p:cNvPr>
          <p:cNvSpPr txBox="1">
            <a:spLocks/>
          </p:cNvSpPr>
          <p:nvPr/>
        </p:nvSpPr>
        <p:spPr>
          <a:xfrm>
            <a:off x="629265" y="2422430"/>
            <a:ext cx="10572656"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a:ea typeface="Microsoft YaHei"/>
              </a:rPr>
              <a:t>Concept note and Implementation Plan </a:t>
            </a:r>
            <a:endParaRPr lang="en-US" sz="4000" dirty="0">
              <a:solidFill>
                <a:schemeClr val="tx1"/>
              </a:solidFill>
            </a:endParaRPr>
          </a:p>
        </p:txBody>
      </p:sp>
    </p:spTree>
    <p:extLst>
      <p:ext uri="{BB962C8B-B14F-4D97-AF65-F5344CB8AC3E}">
        <p14:creationId xmlns:p14="http://schemas.microsoft.com/office/powerpoint/2010/main" val="378820981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Background</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a:solidFill>
                  <a:srgbClr val="000000"/>
                </a:solidFill>
                <a:latin typeface="Microsoft YaHei Light"/>
                <a:ea typeface="Calibri"/>
                <a:cs typeface="Calibri"/>
              </a:rPr>
              <a:t> </a:t>
            </a:r>
            <a:r>
              <a:rPr lang="en-US" sz="2000" dirty="0">
                <a:latin typeface="Microsoft YaHei" panose="020B0503020204020204" pitchFamily="34" charset="-122"/>
                <a:ea typeface="Microsoft YaHei" panose="020B0503020204020204" pitchFamily="34" charset="-122"/>
              </a:rPr>
              <a:t>Flooding is one of the most devastating natural disasters, resulting in significant loss of life, widespread property damage, and severe economic disruption on a global scale. The unpredictability of floods and their rapid onset often leave communities unprepared, exacerbating their impact. Traditional flood mitigation measures have struggled to provide timely and accurate predictions, highlighting the need for innovative solutions to address this challenge</a:t>
            </a:r>
            <a:endParaRPr lang="en-US" sz="2000" dirty="0">
              <a:latin typeface="Microsoft YaHei" panose="020B0503020204020204" pitchFamily="34" charset="-122"/>
              <a:ea typeface="Microsoft YaHei" panose="020B0503020204020204" pitchFamily="34" charset="-122"/>
              <a:cs typeface="+mj-lt"/>
            </a:endParaRPr>
          </a:p>
        </p:txBody>
      </p:sp>
    </p:spTree>
    <p:extLst>
      <p:ext uri="{BB962C8B-B14F-4D97-AF65-F5344CB8AC3E}">
        <p14:creationId xmlns:p14="http://schemas.microsoft.com/office/powerpoint/2010/main" val="207856330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dirty="0">
                <a:solidFill>
                  <a:srgbClr val="383838"/>
                </a:solidFill>
                <a:latin typeface="Microsoft YaHei"/>
                <a:ea typeface="Merriweather Sans Regular ExtraBold"/>
                <a:cs typeface="Merriweather Sans Regular ExtraBold"/>
              </a:rPr>
              <a:t>Objectives</a:t>
            </a:r>
          </a:p>
        </p:txBody>
      </p:sp>
      <p:sp>
        <p:nvSpPr>
          <p:cNvPr id="9" name="Content Placeholder 2">
            <a:extLst>
              <a:ext uri="{FF2B5EF4-FFF2-40B4-BE49-F238E27FC236}">
                <a16:creationId xmlns:a16="http://schemas.microsoft.com/office/drawing/2014/main" id="{633C98FB-0DE0-A7C6-DB47-733B7ED5E622}"/>
              </a:ext>
            </a:extLst>
          </p:cNvPr>
          <p:cNvSpPr txBox="1">
            <a:spLocks/>
          </p:cNvSpPr>
          <p:nvPr/>
        </p:nvSpPr>
        <p:spPr>
          <a:xfrm>
            <a:off x="751976" y="2249738"/>
            <a:ext cx="10941982" cy="42498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45719" tIns="45720" rIns="45719" bIns="45720" anchor="t">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a:latin typeface="Microsoft YaHei" panose="020B0503020204020204" pitchFamily="34" charset="-122"/>
                <a:ea typeface="Microsoft YaHei" panose="020B0503020204020204" pitchFamily="34" charset="-122"/>
              </a:rPr>
              <a:t>To mitigate the impacts of flooding, we propose the </a:t>
            </a:r>
            <a:r>
              <a:rPr lang="en-US" sz="2000" b="1" dirty="0">
                <a:latin typeface="Microsoft YaHei" panose="020B0503020204020204" pitchFamily="34" charset="-122"/>
                <a:ea typeface="Microsoft YaHei" panose="020B0503020204020204" pitchFamily="34" charset="-122"/>
              </a:rPr>
              <a:t>Flood Predictor</a:t>
            </a:r>
            <a:r>
              <a:rPr lang="en-US" sz="2000" dirty="0">
                <a:latin typeface="Microsoft YaHei" panose="020B0503020204020204" pitchFamily="34" charset="-122"/>
                <a:ea typeface="Microsoft YaHei" panose="020B0503020204020204" pitchFamily="34" charset="-122"/>
              </a:rPr>
              <a:t>, a tool that uses machine learning techniques to forecast potential flood zones with high accuracy. By providing reliable predictions, this project aims to empower communities to take proactive measures, such as timely evacuations and infrastructure reinforcements, reducing casualties and minimizing property damage effectively</a:t>
            </a:r>
            <a:r>
              <a:rPr lang="en-US" dirty="0"/>
              <a:t>.</a:t>
            </a:r>
            <a:endParaRPr lang="en-US" dirty="0">
              <a:latin typeface="Microsoft YaHei Light"/>
              <a:ea typeface="+mj-lt"/>
              <a:cs typeface="+mj-lt"/>
            </a:endParaRPr>
          </a:p>
        </p:txBody>
      </p:sp>
    </p:spTree>
    <p:extLst>
      <p:ext uri="{BB962C8B-B14F-4D97-AF65-F5344CB8AC3E}">
        <p14:creationId xmlns:p14="http://schemas.microsoft.com/office/powerpoint/2010/main" val="232415931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a:solidFill>
                  <a:srgbClr val="383838"/>
                </a:solidFill>
                <a:latin typeface="Microsoft YaHei"/>
                <a:ea typeface="Merriweather Sans Regular ExtraBold"/>
                <a:cs typeface="Merriweather Sans Regular ExtraBold"/>
              </a:rPr>
              <a:t>SDG Relation</a:t>
            </a:r>
          </a:p>
        </p:txBody>
      </p:sp>
      <p:sp>
        <p:nvSpPr>
          <p:cNvPr id="13" name="Content Placeholder 2">
            <a:extLst>
              <a:ext uri="{FF2B5EF4-FFF2-40B4-BE49-F238E27FC236}">
                <a16:creationId xmlns:a16="http://schemas.microsoft.com/office/drawing/2014/main" id="{671255BA-15EE-15A3-4EFD-5B96230312AB}"/>
              </a:ext>
            </a:extLst>
          </p:cNvPr>
          <p:cNvSpPr txBox="1">
            <a:spLocks/>
          </p:cNvSpPr>
          <p:nvPr/>
        </p:nvSpPr>
        <p:spPr>
          <a:xfrm>
            <a:off x="751975" y="2249737"/>
            <a:ext cx="9473573" cy="35807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ctr">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000" dirty="0">
                <a:latin typeface="Microsoft YaHei" panose="020B0503020204020204" pitchFamily="34" charset="-122"/>
                <a:ea typeface="Microsoft YaHei" panose="020B0503020204020204" pitchFamily="34" charset="-122"/>
              </a:rPr>
              <a:t>The </a:t>
            </a:r>
            <a:r>
              <a:rPr lang="en-US" sz="2000" b="1" dirty="0">
                <a:latin typeface="Microsoft YaHei" panose="020B0503020204020204" pitchFamily="34" charset="-122"/>
                <a:ea typeface="Microsoft YaHei" panose="020B0503020204020204" pitchFamily="34" charset="-122"/>
              </a:rPr>
              <a:t>Flood Predictor</a:t>
            </a:r>
            <a:r>
              <a:rPr lang="en-US" sz="2000" dirty="0">
                <a:latin typeface="Microsoft YaHei" panose="020B0503020204020204" pitchFamily="34" charset="-122"/>
                <a:ea typeface="Microsoft YaHei" panose="020B0503020204020204" pitchFamily="34" charset="-122"/>
              </a:rPr>
              <a:t> project aligns closely with several United Nations Sustainable Development Goals (SDGs), particularly:</a:t>
            </a:r>
            <a:endParaRPr lang="en-US" sz="2000" dirty="0">
              <a:latin typeface="Microsoft YaHei" panose="020B0503020204020204" pitchFamily="34" charset="-122"/>
              <a:ea typeface="Microsoft YaHei" panose="020B0503020204020204" pitchFamily="34" charset="-122"/>
              <a:cs typeface="+mj-lt"/>
            </a:endParaRPr>
          </a:p>
        </p:txBody>
      </p:sp>
    </p:spTree>
    <p:extLst>
      <p:ext uri="{BB962C8B-B14F-4D97-AF65-F5344CB8AC3E}">
        <p14:creationId xmlns:p14="http://schemas.microsoft.com/office/powerpoint/2010/main" val="110659753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a:solidFill>
                  <a:srgbClr val="383838"/>
                </a:solidFill>
                <a:latin typeface="Microsoft YaHei"/>
                <a:ea typeface="Merriweather Sans Regular ExtraBold"/>
                <a:cs typeface="Merriweather Sans Regular ExtraBold"/>
              </a:rPr>
              <a:t>SDG Relation</a:t>
            </a:r>
          </a:p>
        </p:txBody>
      </p:sp>
      <p:sp>
        <p:nvSpPr>
          <p:cNvPr id="13" name="Content Placeholder 2">
            <a:extLst>
              <a:ext uri="{FF2B5EF4-FFF2-40B4-BE49-F238E27FC236}">
                <a16:creationId xmlns:a16="http://schemas.microsoft.com/office/drawing/2014/main" id="{671255BA-15EE-15A3-4EFD-5B96230312AB}"/>
              </a:ext>
            </a:extLst>
          </p:cNvPr>
          <p:cNvSpPr txBox="1">
            <a:spLocks/>
          </p:cNvSpPr>
          <p:nvPr/>
        </p:nvSpPr>
        <p:spPr>
          <a:xfrm>
            <a:off x="0" y="2249737"/>
            <a:ext cx="5744241" cy="17716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20" rIns="45719" bIns="45720" anchor="ctr">
            <a:normAutofit fontScale="92500" lnSpcReduction="100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400" b="1" dirty="0">
                <a:latin typeface="Microsoft YaHei" panose="020B0503020204020204" pitchFamily="34" charset="-122"/>
                <a:ea typeface="Microsoft YaHei" panose="020B0503020204020204" pitchFamily="34" charset="-122"/>
              </a:rPr>
              <a:t>SDG 3: Good Health and Well-Being</a:t>
            </a:r>
          </a:p>
          <a:p>
            <a:pPr marL="0" indent="0" hangingPunct="1">
              <a:buNone/>
              <a:defRPr sz="1400">
                <a:solidFill>
                  <a:srgbClr val="000000"/>
                </a:solidFill>
                <a:latin typeface="Merriweather Sans Light"/>
                <a:ea typeface="Merriweather Sans Light"/>
                <a:cs typeface="Merriweather Sans Light"/>
                <a:sym typeface="Merriweather Sans Light"/>
              </a:defRPr>
            </a:pPr>
            <a:br>
              <a:rPr lang="en-US" sz="2200" dirty="0"/>
            </a:br>
            <a:r>
              <a:rPr lang="en-US" sz="2200" dirty="0">
                <a:latin typeface="Microsoft YaHei" panose="020B0503020204020204" pitchFamily="34" charset="-122"/>
                <a:ea typeface="Microsoft YaHei" panose="020B0503020204020204" pitchFamily="34" charset="-122"/>
              </a:rPr>
              <a:t>Proactive measures informed by accurate flood predictions can reduce the loss of lives, prevent injuries, and mitigate health risks associated with flooding.</a:t>
            </a:r>
            <a:endParaRPr lang="en-US" sz="2200" dirty="0">
              <a:solidFill>
                <a:srgbClr val="000000"/>
              </a:solidFill>
              <a:latin typeface="Microsoft YaHei Light"/>
              <a:ea typeface="Calibri"/>
              <a:cs typeface="Calibri"/>
            </a:endParaRPr>
          </a:p>
        </p:txBody>
      </p:sp>
      <p:sp>
        <p:nvSpPr>
          <p:cNvPr id="3" name="Rectangle 2">
            <a:extLst>
              <a:ext uri="{FF2B5EF4-FFF2-40B4-BE49-F238E27FC236}">
                <a16:creationId xmlns:a16="http://schemas.microsoft.com/office/drawing/2014/main" id="{4237921B-7F14-076A-E2CF-079D6214588E}"/>
              </a:ext>
            </a:extLst>
          </p:cNvPr>
          <p:cNvSpPr/>
          <p:nvPr/>
        </p:nvSpPr>
        <p:spPr>
          <a:xfrm>
            <a:off x="6780810" y="3158239"/>
            <a:ext cx="4061361" cy="369330"/>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rPr>
              <a:t>Add your SDG image here</a:t>
            </a:r>
            <a:endParaRPr kumimoji="0" lang="en-US" sz="1800" b="0" i="0" u="none" strike="noStrike" cap="none" spc="0" normalizeH="0" baseline="0" dirty="0">
              <a:ln>
                <a:noFill/>
              </a:ln>
              <a:solidFill>
                <a:srgbClr val="FF0000"/>
              </a:solidFill>
              <a:effectLst/>
              <a:uFillTx/>
              <a:latin typeface="+mj-lt"/>
              <a:ea typeface="+mj-ea"/>
              <a:cs typeface="+mj-cs"/>
              <a:sym typeface="Calibri"/>
            </a:endParaRPr>
          </a:p>
        </p:txBody>
      </p:sp>
      <p:pic>
        <p:nvPicPr>
          <p:cNvPr id="5" name="Picture 4">
            <a:extLst>
              <a:ext uri="{FF2B5EF4-FFF2-40B4-BE49-F238E27FC236}">
                <a16:creationId xmlns:a16="http://schemas.microsoft.com/office/drawing/2014/main" id="{F8AC3903-12AB-43EF-903F-4C5D0C6D4E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47760" y="945269"/>
            <a:ext cx="5744240" cy="5744240"/>
          </a:xfrm>
          <a:prstGeom prst="rect">
            <a:avLst/>
          </a:prstGeom>
        </p:spPr>
      </p:pic>
    </p:spTree>
    <p:extLst>
      <p:ext uri="{BB962C8B-B14F-4D97-AF65-F5344CB8AC3E}">
        <p14:creationId xmlns:p14="http://schemas.microsoft.com/office/powerpoint/2010/main" val="198824231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8" name="Title 1">
            <a:extLst>
              <a:ext uri="{FF2B5EF4-FFF2-40B4-BE49-F238E27FC236}">
                <a16:creationId xmlns:a16="http://schemas.microsoft.com/office/drawing/2014/main" id="{7071CC31-E3BB-0CF5-58C7-0CB500F3ECEF}"/>
              </a:ext>
            </a:extLst>
          </p:cNvPr>
          <p:cNvSpPr txBox="1">
            <a:spLocks/>
          </p:cNvSpPr>
          <p:nvPr/>
        </p:nvSpPr>
        <p:spPr>
          <a:xfrm>
            <a:off x="871348" y="1476679"/>
            <a:ext cx="4872894" cy="5798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ctr">
            <a:norm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hangingPunct="1">
              <a:defRPr sz="3393">
                <a:solidFill>
                  <a:srgbClr val="383838"/>
                </a:solidFill>
                <a:latin typeface="Merriweather Sans Regular"/>
                <a:ea typeface="Merriweather Sans Regular"/>
                <a:cs typeface="Merriweather Sans Regular"/>
                <a:sym typeface="Merriweather Sans Regular"/>
              </a:defRPr>
            </a:pPr>
            <a:r>
              <a:rPr lang="en-US" sz="3350" b="1">
                <a:solidFill>
                  <a:srgbClr val="383838"/>
                </a:solidFill>
                <a:latin typeface="Microsoft YaHei"/>
                <a:ea typeface="Merriweather Sans Regular ExtraBold"/>
                <a:cs typeface="Merriweather Sans Regular ExtraBold"/>
              </a:rPr>
              <a:t>SDG Relation</a:t>
            </a:r>
          </a:p>
        </p:txBody>
      </p:sp>
      <p:sp>
        <p:nvSpPr>
          <p:cNvPr id="13" name="Content Placeholder 2">
            <a:extLst>
              <a:ext uri="{FF2B5EF4-FFF2-40B4-BE49-F238E27FC236}">
                <a16:creationId xmlns:a16="http://schemas.microsoft.com/office/drawing/2014/main" id="{671255BA-15EE-15A3-4EFD-5B96230312AB}"/>
              </a:ext>
            </a:extLst>
          </p:cNvPr>
          <p:cNvSpPr txBox="1">
            <a:spLocks/>
          </p:cNvSpPr>
          <p:nvPr/>
        </p:nvSpPr>
        <p:spPr>
          <a:xfrm>
            <a:off x="55359" y="2340076"/>
            <a:ext cx="6138964" cy="2192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20" rIns="45719" bIns="45720" anchor="ctr">
            <a:normAutofit fontScale="92500"/>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FFFFFF"/>
                </a:solidFill>
                <a:uFillTx/>
                <a:latin typeface="+mj-lt"/>
                <a:ea typeface="+mj-ea"/>
                <a:cs typeface="+mj-cs"/>
                <a:sym typeface="Calibri"/>
              </a:defRPr>
            </a:lvl9pPr>
          </a:lstStyle>
          <a:p>
            <a:pPr marL="0" indent="0" hangingPunct="1">
              <a:buNone/>
              <a:defRPr sz="1400">
                <a:solidFill>
                  <a:srgbClr val="000000"/>
                </a:solidFill>
                <a:latin typeface="Merriweather Sans Light"/>
                <a:ea typeface="Merriweather Sans Light"/>
                <a:cs typeface="Merriweather Sans Light"/>
                <a:sym typeface="Merriweather Sans Light"/>
              </a:defRPr>
            </a:pPr>
            <a:r>
              <a:rPr lang="en-US" sz="2200" b="1" dirty="0">
                <a:latin typeface="Microsoft YaHei" panose="020B0503020204020204" pitchFamily="34" charset="-122"/>
                <a:ea typeface="Microsoft YaHei" panose="020B0503020204020204" pitchFamily="34" charset="-122"/>
              </a:rPr>
              <a:t>SDG 11: Sustainable Cities and Communities</a:t>
            </a:r>
          </a:p>
          <a:p>
            <a:pPr marL="0" indent="0" hangingPunct="1">
              <a:buNone/>
              <a:defRPr sz="1400">
                <a:solidFill>
                  <a:srgbClr val="000000"/>
                </a:solidFill>
                <a:latin typeface="Merriweather Sans Light"/>
                <a:ea typeface="Merriweather Sans Light"/>
                <a:cs typeface="Merriweather Sans Light"/>
                <a:sym typeface="Merriweather Sans Light"/>
              </a:defRPr>
            </a:pPr>
            <a:br>
              <a:rPr lang="en-US" sz="2200" dirty="0">
                <a:latin typeface="Microsoft YaHei" panose="020B0503020204020204" pitchFamily="34" charset="-122"/>
                <a:ea typeface="Microsoft YaHei" panose="020B0503020204020204" pitchFamily="34" charset="-122"/>
              </a:rPr>
            </a:br>
            <a:r>
              <a:rPr lang="en-US" sz="2200" dirty="0">
                <a:latin typeface="Microsoft YaHei" panose="020B0503020204020204" pitchFamily="34" charset="-122"/>
                <a:ea typeface="Microsoft YaHei" panose="020B0503020204020204" pitchFamily="34" charset="-122"/>
              </a:rPr>
              <a:t>By predicting flood zones, the project promotes disaster resilience in urban and rural areas, helping to protect lives, property, and critical infrastructure</a:t>
            </a:r>
            <a:r>
              <a:rPr lang="en-US" sz="3200" dirty="0"/>
              <a:t>.</a:t>
            </a:r>
            <a:endParaRPr lang="en-US" sz="2200" dirty="0">
              <a:solidFill>
                <a:srgbClr val="000000"/>
              </a:solidFill>
              <a:latin typeface="Microsoft YaHei" panose="020B0503020204020204" pitchFamily="34" charset="-122"/>
              <a:ea typeface="Microsoft YaHei" panose="020B0503020204020204" pitchFamily="34" charset="-122"/>
              <a:cs typeface="Calibri"/>
            </a:endParaRPr>
          </a:p>
        </p:txBody>
      </p:sp>
      <p:sp>
        <p:nvSpPr>
          <p:cNvPr id="3" name="Rectangle 2">
            <a:extLst>
              <a:ext uri="{FF2B5EF4-FFF2-40B4-BE49-F238E27FC236}">
                <a16:creationId xmlns:a16="http://schemas.microsoft.com/office/drawing/2014/main" id="{4237921B-7F14-076A-E2CF-079D6214588E}"/>
              </a:ext>
            </a:extLst>
          </p:cNvPr>
          <p:cNvSpPr/>
          <p:nvPr/>
        </p:nvSpPr>
        <p:spPr>
          <a:xfrm>
            <a:off x="6780810" y="3158239"/>
            <a:ext cx="4061361" cy="369330"/>
          </a:xfrm>
          <a:prstGeom prst="rect">
            <a:avLst/>
          </a:prstGeom>
          <a:solidFill>
            <a:srgbClr val="FFFFFF"/>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FF0000"/>
                </a:solidFill>
              </a:rPr>
              <a:t>Add your SDG image here</a:t>
            </a:r>
            <a:endParaRPr kumimoji="0" lang="en-US" sz="1800" b="0" i="0" u="none" strike="noStrike" cap="none" spc="0" normalizeH="0" baseline="0" dirty="0">
              <a:ln>
                <a:noFill/>
              </a:ln>
              <a:solidFill>
                <a:srgbClr val="FF0000"/>
              </a:solidFill>
              <a:effectLst/>
              <a:uFillTx/>
              <a:latin typeface="+mj-lt"/>
              <a:ea typeface="+mj-ea"/>
              <a:cs typeface="+mj-cs"/>
              <a:sym typeface="Calibri"/>
            </a:endParaRPr>
          </a:p>
        </p:txBody>
      </p:sp>
      <p:pic>
        <p:nvPicPr>
          <p:cNvPr id="6" name="Picture 5">
            <a:extLst>
              <a:ext uri="{FF2B5EF4-FFF2-40B4-BE49-F238E27FC236}">
                <a16:creationId xmlns:a16="http://schemas.microsoft.com/office/drawing/2014/main" id="{D1AE3A6D-D49C-4F7E-AA1F-794B7300C18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49401" y="965336"/>
            <a:ext cx="5542599" cy="5694205"/>
          </a:xfrm>
          <a:prstGeom prst="rect">
            <a:avLst/>
          </a:prstGeom>
        </p:spPr>
      </p:pic>
    </p:spTree>
    <p:extLst>
      <p:ext uri="{BB962C8B-B14F-4D97-AF65-F5344CB8AC3E}">
        <p14:creationId xmlns:p14="http://schemas.microsoft.com/office/powerpoint/2010/main" val="429113800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527B033D-58DE-C2AD-9182-2E91C466827D}"/>
              </a:ext>
            </a:extLst>
          </p:cNvPr>
          <p:cNvPicPr>
            <a:picLocks noChangeAspect="1"/>
          </p:cNvPicPr>
          <p:nvPr/>
        </p:nvPicPr>
        <p:blipFill>
          <a:blip r:embed="rId3"/>
          <a:stretch>
            <a:fillRect/>
          </a:stretch>
        </p:blipFill>
        <p:spPr>
          <a:xfrm>
            <a:off x="461654" y="502466"/>
            <a:ext cx="1934776" cy="153113"/>
          </a:xfrm>
          <a:prstGeom prst="rect">
            <a:avLst/>
          </a:prstGeom>
          <a:ln w="12700">
            <a:miter lim="400000"/>
          </a:ln>
        </p:spPr>
      </p:pic>
      <p:grpSp>
        <p:nvGrpSpPr>
          <p:cNvPr id="2" name="Group 1">
            <a:extLst>
              <a:ext uri="{FF2B5EF4-FFF2-40B4-BE49-F238E27FC236}">
                <a16:creationId xmlns:a16="http://schemas.microsoft.com/office/drawing/2014/main" id="{787CC85C-9605-11A6-85A7-8A7034F84D95}"/>
              </a:ext>
            </a:extLst>
          </p:cNvPr>
          <p:cNvGrpSpPr/>
          <p:nvPr/>
        </p:nvGrpSpPr>
        <p:grpSpPr>
          <a:xfrm>
            <a:off x="8396929" y="180373"/>
            <a:ext cx="3292787" cy="729780"/>
            <a:chOff x="8396929" y="180373"/>
            <a:chExt cx="3292787" cy="729780"/>
          </a:xfrm>
        </p:grpSpPr>
        <p:pic>
          <p:nvPicPr>
            <p:cNvPr id="14" name="Picture 13" descr="Picture 7">
              <a:extLst>
                <a:ext uri="{FF2B5EF4-FFF2-40B4-BE49-F238E27FC236}">
                  <a16:creationId xmlns:a16="http://schemas.microsoft.com/office/drawing/2014/main" id="{73CA5DA9-18E2-6441-B52B-1779AAE59F4E}"/>
                </a:ext>
              </a:extLst>
            </p:cNvPr>
            <p:cNvPicPr>
              <a:picLocks noChangeAspect="1"/>
            </p:cNvPicPr>
            <p:nvPr/>
          </p:nvPicPr>
          <p:blipFill>
            <a:blip r:embed="rId4"/>
            <a:stretch>
              <a:fillRect/>
            </a:stretch>
          </p:blipFill>
          <p:spPr>
            <a:xfrm>
              <a:off x="10148289" y="284959"/>
              <a:ext cx="1053632" cy="520606"/>
            </a:xfrm>
            <a:prstGeom prst="rect">
              <a:avLst/>
            </a:prstGeom>
            <a:ln w="12700" cap="flat">
              <a:noFill/>
              <a:miter lim="400000"/>
            </a:ln>
            <a:effectLst/>
          </p:spPr>
        </p:pic>
        <p:pic>
          <p:nvPicPr>
            <p:cNvPr id="15" name="Picture 14" descr="Picture 9">
              <a:extLst>
                <a:ext uri="{FF2B5EF4-FFF2-40B4-BE49-F238E27FC236}">
                  <a16:creationId xmlns:a16="http://schemas.microsoft.com/office/drawing/2014/main" id="{2432F4F4-2404-927D-ADE3-04176DA31250}"/>
                </a:ext>
              </a:extLst>
            </p:cNvPr>
            <p:cNvPicPr>
              <a:picLocks noChangeAspect="1"/>
            </p:cNvPicPr>
            <p:nvPr/>
          </p:nvPicPr>
          <p:blipFill>
            <a:blip r:embed="rId5"/>
            <a:stretch>
              <a:fillRect/>
            </a:stretch>
          </p:blipFill>
          <p:spPr>
            <a:xfrm>
              <a:off x="9200391" y="225891"/>
              <a:ext cx="823093" cy="627822"/>
            </a:xfrm>
            <a:prstGeom prst="rect">
              <a:avLst/>
            </a:prstGeom>
            <a:ln w="12700" cap="flat">
              <a:noFill/>
              <a:miter lim="400000"/>
            </a:ln>
            <a:effectLst/>
          </p:spPr>
        </p:pic>
        <p:pic>
          <p:nvPicPr>
            <p:cNvPr id="16" name="pasted-movie.png">
              <a:extLst>
                <a:ext uri="{FF2B5EF4-FFF2-40B4-BE49-F238E27FC236}">
                  <a16:creationId xmlns:a16="http://schemas.microsoft.com/office/drawing/2014/main" id="{A19410C1-D3A7-317B-D39E-DA1841D4DCF4}"/>
                </a:ext>
              </a:extLst>
            </p:cNvPr>
            <p:cNvPicPr>
              <a:picLocks noChangeAspect="1"/>
            </p:cNvPicPr>
            <p:nvPr/>
          </p:nvPicPr>
          <p:blipFill>
            <a:blip r:embed="rId6"/>
            <a:srcRect/>
            <a:stretch>
              <a:fillRect/>
            </a:stretch>
          </p:blipFill>
          <p:spPr>
            <a:xfrm>
              <a:off x="11333350" y="180373"/>
              <a:ext cx="356366" cy="729780"/>
            </a:xfrm>
            <a:prstGeom prst="rect">
              <a:avLst/>
            </a:prstGeom>
            <a:ln w="12700" cap="flat">
              <a:noFill/>
              <a:miter lim="400000"/>
            </a:ln>
            <a:effectLst/>
          </p:spPr>
        </p:pic>
        <p:pic>
          <p:nvPicPr>
            <p:cNvPr id="17" name="pasted-movie.png">
              <a:extLst>
                <a:ext uri="{FF2B5EF4-FFF2-40B4-BE49-F238E27FC236}">
                  <a16:creationId xmlns:a16="http://schemas.microsoft.com/office/drawing/2014/main" id="{729A8509-CD14-D22C-8BCC-350A11E998D7}"/>
                </a:ext>
              </a:extLst>
            </p:cNvPr>
            <p:cNvPicPr>
              <a:picLocks noChangeAspect="1"/>
            </p:cNvPicPr>
            <p:nvPr/>
          </p:nvPicPr>
          <p:blipFill>
            <a:blip r:embed="rId7"/>
            <a:srcRect l="13941" t="19365" r="13941" b="19365"/>
            <a:stretch>
              <a:fillRect/>
            </a:stretch>
          </p:blipFill>
          <p:spPr>
            <a:xfrm>
              <a:off x="8396929" y="225891"/>
              <a:ext cx="672033" cy="576141"/>
            </a:xfrm>
            <a:prstGeom prst="rect">
              <a:avLst/>
            </a:prstGeom>
            <a:ln w="12700" cap="flat">
              <a:noFill/>
              <a:miter lim="400000"/>
            </a:ln>
            <a:effectLst/>
          </p:spPr>
        </p:pic>
      </p:grpSp>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9E92D185-7A25-DC2F-D3F0-9DB8F9D96BE0}"/>
                  </a:ext>
                </a:extLst>
              </p14:cNvPr>
              <p14:cNvContentPartPr/>
              <p14:nvPr/>
            </p14:nvContentPartPr>
            <p14:xfrm>
              <a:off x="9907437" y="716254"/>
              <a:ext cx="13252" cy="13252"/>
            </p14:xfrm>
          </p:contentPart>
        </mc:Choice>
        <mc:Fallback xmlns="">
          <p:pic>
            <p:nvPicPr>
              <p:cNvPr id="20" name="Ink 19">
                <a:extLst>
                  <a:ext uri="{FF2B5EF4-FFF2-40B4-BE49-F238E27FC236}">
                    <a16:creationId xmlns:a16="http://schemas.microsoft.com/office/drawing/2014/main" id="{9E92D185-7A25-DC2F-D3F0-9DB8F9D96BE0}"/>
                  </a:ext>
                </a:extLst>
              </p:cNvPr>
              <p:cNvPicPr/>
              <p:nvPr/>
            </p:nvPicPr>
            <p:blipFill>
              <a:blip r:embed="rId9"/>
              <a:stretch>
                <a:fillRect/>
              </a:stretch>
            </p:blipFill>
            <p:spPr>
              <a:xfrm>
                <a:off x="9244837" y="53654"/>
                <a:ext cx="1325200" cy="1325200"/>
              </a:xfrm>
              <a:prstGeom prst="rect">
                <a:avLst/>
              </a:prstGeom>
            </p:spPr>
          </p:pic>
        </mc:Fallback>
      </mc:AlternateContent>
      <p:sp>
        <p:nvSpPr>
          <p:cNvPr id="22" name="Rectangle">
            <a:extLst>
              <a:ext uri="{FF2B5EF4-FFF2-40B4-BE49-F238E27FC236}">
                <a16:creationId xmlns:a16="http://schemas.microsoft.com/office/drawing/2014/main" id="{6463E1D9-6206-CBC0-0B9A-EEBAB7E390DF}"/>
              </a:ext>
            </a:extLst>
          </p:cNvPr>
          <p:cNvSpPr/>
          <p:nvPr/>
        </p:nvSpPr>
        <p:spPr>
          <a:xfrm>
            <a:off x="-2720" y="6663074"/>
            <a:ext cx="12215534" cy="243885"/>
          </a:xfrm>
          <a:prstGeom prst="rect">
            <a:avLst/>
          </a:prstGeom>
          <a:solidFill>
            <a:srgbClr val="4617DE"/>
          </a:solidFill>
          <a:ln w="12700">
            <a:miter lim="400000"/>
          </a:ln>
        </p:spPr>
        <p:txBody>
          <a:bodyPr lIns="45719" rIns="45719" anchor="ctr"/>
          <a:lstStyle/>
          <a:p>
            <a:endParaRPr/>
          </a:p>
        </p:txBody>
      </p:sp>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028AE68B-B221-AB76-7808-1E6D118D9DAC}"/>
                  </a:ext>
                </a:extLst>
              </p14:cNvPr>
              <p14:cNvContentPartPr/>
              <p14:nvPr/>
            </p14:nvContentPartPr>
            <p14:xfrm>
              <a:off x="1100137" y="565105"/>
              <a:ext cx="13252" cy="13252"/>
            </p14:xfrm>
          </p:contentPart>
        </mc:Choice>
        <mc:Fallback xmlns="">
          <p:pic>
            <p:nvPicPr>
              <p:cNvPr id="23" name="Ink 22">
                <a:extLst>
                  <a:ext uri="{FF2B5EF4-FFF2-40B4-BE49-F238E27FC236}">
                    <a16:creationId xmlns:a16="http://schemas.microsoft.com/office/drawing/2014/main" id="{028AE68B-B221-AB76-7808-1E6D118D9DAC}"/>
                  </a:ext>
                </a:extLst>
              </p:cNvPr>
              <p:cNvPicPr/>
              <p:nvPr/>
            </p:nvPicPr>
            <p:blipFill>
              <a:blip r:embed="rId11"/>
              <a:stretch>
                <a:fillRect/>
              </a:stretch>
            </p:blipFill>
            <p:spPr>
              <a:xfrm>
                <a:off x="879270" y="517776"/>
                <a:ext cx="450568" cy="106963"/>
              </a:xfrm>
              <a:prstGeom prst="rect">
                <a:avLst/>
              </a:prstGeom>
            </p:spPr>
          </p:pic>
        </mc:Fallback>
      </mc:AlternateContent>
      <p:sp>
        <p:nvSpPr>
          <p:cNvPr id="3" name="Rectangle">
            <a:extLst>
              <a:ext uri="{FF2B5EF4-FFF2-40B4-BE49-F238E27FC236}">
                <a16:creationId xmlns:a16="http://schemas.microsoft.com/office/drawing/2014/main" id="{A76E722F-F453-1D78-E217-B9D17F108B48}"/>
              </a:ext>
            </a:extLst>
          </p:cNvPr>
          <p:cNvSpPr/>
          <p:nvPr/>
        </p:nvSpPr>
        <p:spPr>
          <a:xfrm>
            <a:off x="407334" y="2031148"/>
            <a:ext cx="10715116" cy="1362402"/>
          </a:xfrm>
          <a:prstGeom prst="rect">
            <a:avLst/>
          </a:prstGeom>
          <a:solidFill>
            <a:srgbClr val="FE2E45"/>
          </a:solidFill>
          <a:ln w="12700">
            <a:miter lim="400000"/>
          </a:ln>
        </p:spPr>
        <p:txBody>
          <a:bodyPr lIns="45719" rIns="45719" anchor="ctr"/>
          <a:lstStyle/>
          <a:p>
            <a:endParaRPr/>
          </a:p>
        </p:txBody>
      </p:sp>
      <p:sp>
        <p:nvSpPr>
          <p:cNvPr id="8" name="Title 1">
            <a:extLst>
              <a:ext uri="{FF2B5EF4-FFF2-40B4-BE49-F238E27FC236}">
                <a16:creationId xmlns:a16="http://schemas.microsoft.com/office/drawing/2014/main" id="{7071CC31-E3BB-0CF5-58C7-0CB500F3ECEF}"/>
              </a:ext>
            </a:extLst>
          </p:cNvPr>
          <p:cNvSpPr txBox="1">
            <a:spLocks/>
          </p:cNvSpPr>
          <p:nvPr/>
        </p:nvSpPr>
        <p:spPr>
          <a:xfrm>
            <a:off x="629265" y="2422430"/>
            <a:ext cx="10572656" cy="5798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9" tIns="45720" rIns="45719" bIns="45720" anchor="ctr">
            <a:noAutofit/>
          </a:bodyPr>
          <a:lst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FFC837"/>
                </a:solidFill>
                <a:uFillTx/>
                <a:latin typeface="Calibri Light"/>
                <a:ea typeface="Calibri Light"/>
                <a:cs typeface="Calibri Light"/>
                <a:sym typeface="Calibri Light"/>
              </a:defRPr>
            </a:lvl9pPr>
          </a:lstStyle>
          <a:p>
            <a:pPr defTabSz="795527">
              <a:defRPr sz="3393">
                <a:solidFill>
                  <a:srgbClr val="383838"/>
                </a:solidFill>
                <a:latin typeface="Merriweather Sans Regular"/>
                <a:ea typeface="Merriweather Sans Regular"/>
                <a:cs typeface="Merriweather Sans Regular"/>
                <a:sym typeface="Merriweather Sans Regular"/>
              </a:defRPr>
            </a:pPr>
            <a:r>
              <a:rPr lang="en-US" sz="4000" b="1" dirty="0">
                <a:solidFill>
                  <a:schemeClr val="tx1"/>
                </a:solidFill>
                <a:latin typeface="Microsoft YaHei"/>
                <a:ea typeface="Microsoft YaHei"/>
              </a:rPr>
              <a:t>Data</a:t>
            </a:r>
            <a:endParaRPr lang="en-US" sz="4000" dirty="0">
              <a:solidFill>
                <a:schemeClr val="tx1"/>
              </a:solidFill>
            </a:endParaRPr>
          </a:p>
        </p:txBody>
      </p:sp>
    </p:spTree>
    <p:extLst>
      <p:ext uri="{BB962C8B-B14F-4D97-AF65-F5344CB8AC3E}">
        <p14:creationId xmlns:p14="http://schemas.microsoft.com/office/powerpoint/2010/main" val="3665824357"/>
      </p:ext>
    </p:extLst>
  </p:cSld>
  <p:clrMapOvr>
    <a:masterClrMapping/>
  </p:clrMapOvr>
  <p:transition spd="med"/>
</p:sld>
</file>

<file path=ppt/theme/theme1.xml><?xml version="1.0" encoding="utf-8"?>
<a:theme xmlns:a="http://schemas.openxmlformats.org/drawingml/2006/main" name="frontiertech">
  <a:themeElements>
    <a:clrScheme name="frontiertech">
      <a:dk1>
        <a:srgbClr val="2B2551"/>
      </a:dk1>
      <a:lt1>
        <a:srgbClr val="FEFFFE"/>
      </a:lt1>
      <a:dk2>
        <a:srgbClr val="A7A7A7"/>
      </a:dk2>
      <a:lt2>
        <a:srgbClr val="535353"/>
      </a:lt2>
      <a:accent1>
        <a:srgbClr val="FEC736"/>
      </a:accent1>
      <a:accent2>
        <a:srgbClr val="4CA2A9"/>
      </a:accent2>
      <a:accent3>
        <a:srgbClr val="5E73AC"/>
      </a:accent3>
      <a:accent4>
        <a:srgbClr val="B68A29"/>
      </a:accent4>
      <a:accent5>
        <a:srgbClr val="5B9BD5"/>
      </a:accent5>
      <a:accent6>
        <a:srgbClr val="70AD47"/>
      </a:accent6>
      <a:hlink>
        <a:srgbClr val="0000FF"/>
      </a:hlink>
      <a:folHlink>
        <a:srgbClr val="FF00FF"/>
      </a:folHlink>
    </a:clrScheme>
    <a:fontScheme name="frontiertech">
      <a:majorFont>
        <a:latin typeface="Calibri"/>
        <a:ea typeface="Calibri"/>
        <a:cs typeface="Calibri"/>
      </a:majorFont>
      <a:minorFont>
        <a:latin typeface="Helvetica"/>
        <a:ea typeface="Helvetica"/>
        <a:cs typeface="Helvetica"/>
      </a:minorFont>
    </a:fontScheme>
    <a:fmtScheme name="frontiertech">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frontiertech">
  <a:themeElements>
    <a:clrScheme name="frontiertech">
      <a:dk1>
        <a:srgbClr val="000000"/>
      </a:dk1>
      <a:lt1>
        <a:srgbClr val="FFFFFF"/>
      </a:lt1>
      <a:dk2>
        <a:srgbClr val="A7A7A7"/>
      </a:dk2>
      <a:lt2>
        <a:srgbClr val="535353"/>
      </a:lt2>
      <a:accent1>
        <a:srgbClr val="FEC736"/>
      </a:accent1>
      <a:accent2>
        <a:srgbClr val="4CA2A9"/>
      </a:accent2>
      <a:accent3>
        <a:srgbClr val="5E73AC"/>
      </a:accent3>
      <a:accent4>
        <a:srgbClr val="B68A29"/>
      </a:accent4>
      <a:accent5>
        <a:srgbClr val="5B9BD5"/>
      </a:accent5>
      <a:accent6>
        <a:srgbClr val="70AD47"/>
      </a:accent6>
      <a:hlink>
        <a:srgbClr val="0000FF"/>
      </a:hlink>
      <a:folHlink>
        <a:srgbClr val="FF00FF"/>
      </a:folHlink>
    </a:clrScheme>
    <a:fontScheme name="frontiertech">
      <a:majorFont>
        <a:latin typeface="Calibri"/>
        <a:ea typeface="Calibri"/>
        <a:cs typeface="Calibri"/>
      </a:majorFont>
      <a:minorFont>
        <a:latin typeface="Helvetica"/>
        <a:ea typeface="Helvetica"/>
        <a:cs typeface="Helvetica"/>
      </a:minorFont>
    </a:fontScheme>
    <a:fmtScheme name="frontiertech">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EFFFE"/>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9A02BA3BD6C54284F20B51199E6706" ma:contentTypeVersion="16" ma:contentTypeDescription="Create a new document." ma:contentTypeScope="" ma:versionID="50db4ba235eabe6491ab7857e29c0882">
  <xsd:schema xmlns:xsd="http://www.w3.org/2001/XMLSchema" xmlns:xs="http://www.w3.org/2001/XMLSchema" xmlns:p="http://schemas.microsoft.com/office/2006/metadata/properties" xmlns:ns2="6259e846-8b77-4076-b7b3-191dee427045" xmlns:ns3="97847797-b717-4ffb-b5fd-2a237f853cda" targetNamespace="http://schemas.microsoft.com/office/2006/metadata/properties" ma:root="true" ma:fieldsID="bdc0650e2d63736d94805c8d3699dd99" ns2:_="" ns3:_="">
    <xsd:import namespace="6259e846-8b77-4076-b7b3-191dee427045"/>
    <xsd:import namespace="97847797-b717-4ffb-b5fd-2a237f853cd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SearchProperties" minOccurs="0"/>
                <xsd:element ref="ns2:_Flow_SignoffStatus" minOccurs="0"/>
                <xsd:element ref="ns2: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59e846-8b77-4076-b7b3-191dee4270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f8ebb0a5-c57d-4c3a-bec7-8a38252dd05c"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_Flow_SignoffStatus" ma:index="22" nillable="true" ma:displayName="Sign-off status" ma:internalName="Sign_x002d_off_x0020_status">
      <xsd:simpleType>
        <xsd:restriction base="dms:Text"/>
      </xsd:simpleType>
    </xsd:element>
    <xsd:element name="Time" ma:index="23" nillable="true" ma:displayName="Time" ma:format="DateOnly" ma:indexed="true" ma:internalName="Tim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7847797-b717-4ffb-b5fd-2a237f853cda"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1c6c02b-ebe2-4c4d-aa1a-1071032b151f}" ma:internalName="TaxCatchAll" ma:showField="CatchAllData" ma:web="97847797-b717-4ffb-b5fd-2a237f853cda">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97847797-b717-4ffb-b5fd-2a237f853cda" xsi:nil="true"/>
    <_Flow_SignoffStatus xmlns="6259e846-8b77-4076-b7b3-191dee427045" xsi:nil="true"/>
    <lcf76f155ced4ddcb4097134ff3c332f xmlns="6259e846-8b77-4076-b7b3-191dee427045">
      <Terms xmlns="http://schemas.microsoft.com/office/infopath/2007/PartnerControls"/>
    </lcf76f155ced4ddcb4097134ff3c332f>
    <Time xmlns="6259e846-8b77-4076-b7b3-191dee42704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D364B0-78B0-476C-8AE4-D55ADBE15D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259e846-8b77-4076-b7b3-191dee427045"/>
    <ds:schemaRef ds:uri="97847797-b717-4ffb-b5fd-2a237f853c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22449C5-8A7C-4DDF-8BBD-9834F5F8D2B3}">
  <ds:schemaRefs>
    <ds:schemaRef ds:uri="http://purl.org/dc/terms/"/>
    <ds:schemaRef ds:uri="http://schemas.microsoft.com/office/2006/metadata/properties"/>
    <ds:schemaRef ds:uri="http://www.w3.org/XML/1998/namespace"/>
    <ds:schemaRef ds:uri="97847797-b717-4ffb-b5fd-2a237f853cda"/>
    <ds:schemaRef ds:uri="http://schemas.microsoft.com/office/2006/documentManagement/types"/>
    <ds:schemaRef ds:uri="http://schemas.microsoft.com/office/infopath/2007/PartnerControls"/>
    <ds:schemaRef ds:uri="http://schemas.openxmlformats.org/package/2006/metadata/core-properties"/>
    <ds:schemaRef ds:uri="6259e846-8b77-4076-b7b3-191dee427045"/>
    <ds:schemaRef ds:uri="http://purl.org/dc/elements/1.1/"/>
    <ds:schemaRef ds:uri="http://purl.org/dc/dcmitype/"/>
  </ds:schemaRefs>
</ds:datastoreItem>
</file>

<file path=customXml/itemProps3.xml><?xml version="1.0" encoding="utf-8"?>
<ds:datastoreItem xmlns:ds="http://schemas.openxmlformats.org/officeDocument/2006/customXml" ds:itemID="{E2FFB1A3-86F8-4D83-B399-9B6D5E293C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376</TotalTime>
  <Words>1874</Words>
  <Application>Microsoft Office PowerPoint</Application>
  <PresentationFormat>Widescreen</PresentationFormat>
  <Paragraphs>131</Paragraphs>
  <Slides>25</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Microsoft YaHei</vt:lpstr>
      <vt:lpstr>Microsoft YaHei Light</vt:lpstr>
      <vt:lpstr>Arial</vt:lpstr>
      <vt:lpstr>Calibri</vt:lpstr>
      <vt:lpstr>Calibri Light</vt:lpstr>
      <vt:lpstr>Courier New</vt:lpstr>
      <vt:lpstr>Helvetica Neue Thin</vt:lpstr>
      <vt:lpstr>Merriweather Sans Light</vt:lpstr>
      <vt:lpstr>Merriweather Sans Regular</vt:lpstr>
      <vt:lpstr>frontiertech</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dc:creator>
  <cp:lastModifiedBy>Lionel Ange Daniel SANOU</cp:lastModifiedBy>
  <cp:revision>47</cp:revision>
  <dcterms:modified xsi:type="dcterms:W3CDTF">2025-01-06T20:08:05Z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0x0101007E9A02BA3BD6C54284F20B51199E6706</vt:lpwstr>
  </property>
  <property fmtid="{D5CDD505-2E9C-101B-9397-08002B2CF9AE}" pid="3" name="MediaServiceImageTags">
    <vt:lpwstr/>
  </property>
  <property fmtid="{D5CDD505-2E9C-101B-9397-08002B2CF9AE}" pid="4" name="Order">
    <vt:r8>381800</vt:r8>
  </property>
  <property fmtid="{D5CDD505-2E9C-101B-9397-08002B2CF9AE}" pid="5" name="xd_Signature">
    <vt:bool>false</vt:bool>
  </property>
  <property fmtid="{D5CDD505-2E9C-101B-9397-08002B2CF9AE}" pid="6" name="xd_ProgID">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TriggerFlowInfo">
    <vt:lpwstr/>
  </property>
</Properties>
</file>